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8" r:id="rId4"/>
    <p:sldId id="281" r:id="rId5"/>
    <p:sldId id="269" r:id="rId6"/>
    <p:sldId id="270" r:id="rId7"/>
    <p:sldId id="283" r:id="rId8"/>
    <p:sldId id="285" r:id="rId9"/>
    <p:sldId id="271" r:id="rId10"/>
    <p:sldId id="286" r:id="rId11"/>
    <p:sldId id="284" r:id="rId12"/>
    <p:sldId id="289" r:id="rId13"/>
    <p:sldId id="288" r:id="rId14"/>
    <p:sldId id="290" r:id="rId15"/>
    <p:sldId id="287" r:id="rId16"/>
    <p:sldId id="292" r:id="rId17"/>
    <p:sldId id="291" r:id="rId18"/>
    <p:sldId id="273" r:id="rId19"/>
    <p:sldId id="274" r:id="rId20"/>
    <p:sldId id="294" r:id="rId21"/>
    <p:sldId id="293" r:id="rId22"/>
    <p:sldId id="275" r:id="rId23"/>
    <p:sldId id="276" r:id="rId24"/>
    <p:sldId id="277" r:id="rId25"/>
    <p:sldId id="278" r:id="rId26"/>
    <p:sldId id="295" r:id="rId27"/>
    <p:sldId id="296" r:id="rId28"/>
    <p:sldId id="297"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20688"/>
            <a:ext cx="7772400" cy="1470025"/>
          </a:xfrm>
          <a:scene3d>
            <a:camera prst="isometricOffAxis1Right"/>
            <a:lightRig rig="threePt" dir="t"/>
          </a:scene3d>
        </p:spPr>
        <p:txBody>
          <a:bodyPr>
            <a:normAutofit/>
          </a:bodyPr>
          <a:lstStyle/>
          <a:p>
            <a:r>
              <a:rPr lang="es-CO" sz="5400" b="1" dirty="0" smtClean="0"/>
              <a:t>EL SACRIFICIO DE JEFTÉ</a:t>
            </a:r>
            <a:endParaRPr lang="es-CO" sz="5400" b="1" dirty="0"/>
          </a:p>
        </p:txBody>
      </p:sp>
      <p:sp>
        <p:nvSpPr>
          <p:cNvPr id="4" name="3 Rectángulo"/>
          <p:cNvSpPr/>
          <p:nvPr/>
        </p:nvSpPr>
        <p:spPr>
          <a:xfrm>
            <a:off x="3322712" y="5877272"/>
            <a:ext cx="3871573" cy="769441"/>
          </a:xfrm>
          <a:prstGeom prst="rect">
            <a:avLst/>
          </a:prstGeom>
          <a:scene3d>
            <a:camera prst="isometricOffAxis1Right"/>
            <a:lightRig rig="threePt" dir="t"/>
          </a:scene3d>
        </p:spPr>
        <p:txBody>
          <a:bodyPr wrap="none">
            <a:spAutoFit/>
          </a:bodyPr>
          <a:lstStyle/>
          <a:p>
            <a:r>
              <a:rPr lang="es-CO" sz="4400" b="1" dirty="0"/>
              <a:t>Jueces </a:t>
            </a:r>
            <a:r>
              <a:rPr lang="es-CO" sz="4400" b="1" dirty="0" smtClean="0"/>
              <a:t>11:29-40</a:t>
            </a:r>
            <a:endParaRPr lang="es-CO" sz="44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132857"/>
            <a:ext cx="4926541" cy="3600400"/>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enos"/>
          <p:cNvSpPr/>
          <p:nvPr/>
        </p:nvSpPr>
        <p:spPr>
          <a:xfrm>
            <a:off x="0" y="1318133"/>
            <a:ext cx="9139254" cy="576063"/>
          </a:xfrm>
          <a:prstGeom prst="mathMinus">
            <a:avLst/>
          </a:prstGeom>
          <a:solidFill>
            <a:schemeClr val="accent2"/>
          </a:solid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07658847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39700" prst="cross"/>
          </a:sp3d>
        </p:spPr>
        <p:txBody>
          <a:bodyPr>
            <a:noAutofit/>
          </a:bodyPr>
          <a:lstStyle/>
          <a:p>
            <a:r>
              <a:rPr lang="es-CO" sz="4000" b="1" dirty="0"/>
              <a:t>¿Sacrificó Jefté literalmente a su hija? </a:t>
            </a:r>
          </a:p>
        </p:txBody>
      </p:sp>
      <p:sp>
        <p:nvSpPr>
          <p:cNvPr id="3" name="2 Marcador de contenido"/>
          <p:cNvSpPr>
            <a:spLocks noGrp="1"/>
          </p:cNvSpPr>
          <p:nvPr>
            <p:ph idx="1"/>
          </p:nvPr>
        </p:nvSpPr>
        <p:spPr>
          <a:xfrm>
            <a:off x="457200" y="1844824"/>
            <a:ext cx="8229600" cy="4608512"/>
          </a:xfrm>
          <a:solidFill>
            <a:schemeClr val="bg1"/>
          </a:solidFill>
          <a:effectLst>
            <a:glow rad="101600">
              <a:srgbClr val="C00000">
                <a:alpha val="60000"/>
              </a:srgbClr>
            </a:glow>
          </a:effectLst>
        </p:spPr>
        <p:txBody>
          <a:bodyPr>
            <a:normAutofit/>
          </a:bodyPr>
          <a:lstStyle/>
          <a:p>
            <a:pPr marL="0" indent="0" algn="ctr">
              <a:buNone/>
            </a:pPr>
            <a:endParaRPr lang="es-CO" dirty="0" smtClean="0"/>
          </a:p>
          <a:p>
            <a:pPr marL="0" indent="0" algn="ctr">
              <a:buNone/>
            </a:pPr>
            <a:r>
              <a:rPr lang="es-CO" b="1" dirty="0" smtClean="0"/>
              <a:t>¿</a:t>
            </a:r>
            <a:r>
              <a:rPr lang="es-CO" b="1" dirty="0"/>
              <a:t>Sacrificó Jefté literalmente a su hija, cumpliendo </a:t>
            </a:r>
            <a:r>
              <a:rPr lang="es-CO" b="1" dirty="0" smtClean="0"/>
              <a:t>el </a:t>
            </a:r>
            <a:r>
              <a:rPr lang="es-CO" b="1" dirty="0"/>
              <a:t>voto que había hecho al Señor? </a:t>
            </a:r>
            <a:endParaRPr lang="es-CO" b="1" dirty="0" smtClean="0"/>
          </a:p>
          <a:p>
            <a:pPr marL="0" indent="0" algn="ctr">
              <a:buNone/>
            </a:pPr>
            <a:endParaRPr lang="es-CO" dirty="0" smtClean="0"/>
          </a:p>
          <a:p>
            <a:pPr marL="0" indent="0" algn="ctr">
              <a:buNone/>
            </a:pPr>
            <a:r>
              <a:rPr lang="es-CO" b="1" dirty="0" smtClean="0"/>
              <a:t>¿</a:t>
            </a:r>
            <a:r>
              <a:rPr lang="es-CO" b="1" dirty="0"/>
              <a:t>Porqué permitió Dios que este hombre sacrificara a su hija, siendo que él había prohibido esta clase de práctica pagana</a:t>
            </a:r>
            <a:r>
              <a:rPr lang="es-CO" b="1" dirty="0" smtClean="0"/>
              <a:t>?</a:t>
            </a:r>
            <a:endParaRPr lang="es-CO" b="1" dirty="0"/>
          </a:p>
          <a:p>
            <a:pPr marL="0" indent="0" algn="ctr">
              <a:buNone/>
            </a:pPr>
            <a:endParaRPr lang="es-CO" dirty="0">
              <a:solidFill>
                <a:srgbClr val="FF0000"/>
              </a:solidFill>
            </a:endParaRPr>
          </a:p>
        </p:txBody>
      </p:sp>
    </p:spTree>
    <p:extLst>
      <p:ext uri="{BB962C8B-B14F-4D97-AF65-F5344CB8AC3E}">
        <p14:creationId xmlns:p14="http://schemas.microsoft.com/office/powerpoint/2010/main" val="2333024286"/>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3">
              <a:lumMod val="40000"/>
              <a:lumOff val="60000"/>
            </a:schemeClr>
          </a:solidFill>
          <a:scene3d>
            <a:camera prst="orthographicFront"/>
            <a:lightRig rig="threePt" dir="t"/>
          </a:scene3d>
          <a:sp3d>
            <a:bevelT w="139700" prst="cross"/>
          </a:sp3d>
        </p:spPr>
        <p:txBody>
          <a:bodyPr>
            <a:noAutofit/>
          </a:bodyPr>
          <a:lstStyle/>
          <a:p>
            <a:r>
              <a:rPr lang="es-CO" sz="4000" b="1" dirty="0" smtClean="0"/>
              <a:t>Leamos esta </a:t>
            </a:r>
            <a:r>
              <a:rPr lang="es-CO" sz="4000" b="1" dirty="0"/>
              <a:t>interesante historia: </a:t>
            </a:r>
            <a:r>
              <a:rPr lang="es-CO" sz="4000" b="1" dirty="0" smtClean="0"/>
              <a:t/>
            </a:r>
            <a:br>
              <a:rPr lang="es-CO" sz="4000" b="1" dirty="0" smtClean="0"/>
            </a:br>
            <a:r>
              <a:rPr lang="es-CO" sz="4000" b="1" dirty="0" smtClean="0"/>
              <a:t>Jueces </a:t>
            </a:r>
            <a:r>
              <a:rPr lang="es-CO" sz="4000" b="1" dirty="0"/>
              <a:t>11:29-40</a:t>
            </a:r>
          </a:p>
        </p:txBody>
      </p:sp>
      <p:sp>
        <p:nvSpPr>
          <p:cNvPr id="3" name="2 Marcador de contenido"/>
          <p:cNvSpPr>
            <a:spLocks noGrp="1"/>
          </p:cNvSpPr>
          <p:nvPr>
            <p:ph idx="1"/>
          </p:nvPr>
        </p:nvSpPr>
        <p:spPr>
          <a:xfrm>
            <a:off x="457200" y="1600200"/>
            <a:ext cx="8229600" cy="4997152"/>
          </a:xfrm>
          <a:solidFill>
            <a:schemeClr val="bg1"/>
          </a:solidFill>
          <a:effectLst>
            <a:glow rad="101600">
              <a:srgbClr val="C00000">
                <a:alpha val="60000"/>
              </a:srgbClr>
            </a:glow>
          </a:effectLst>
        </p:spPr>
        <p:txBody>
          <a:bodyPr>
            <a:noAutofit/>
          </a:bodyPr>
          <a:lstStyle/>
          <a:p>
            <a:pPr marL="0" indent="0" algn="ctr">
              <a:buNone/>
            </a:pPr>
            <a:r>
              <a:rPr lang="es-CO" sz="2400" dirty="0" smtClean="0"/>
              <a:t>Y </a:t>
            </a:r>
            <a:r>
              <a:rPr lang="es-CO" sz="2400" dirty="0"/>
              <a:t>el Espíritu de Jehová vino sobre Jefté; y pasó por Galaad y Manasés, y de allí pasó a Mizpa de Galaad, y de Mizpa de Galaad pasó a los hijos de Amón</a:t>
            </a:r>
            <a:r>
              <a:rPr lang="es-CO" sz="2400" dirty="0" smtClean="0"/>
              <a:t>. </a:t>
            </a:r>
          </a:p>
          <a:p>
            <a:pPr marL="0" indent="0" algn="ctr">
              <a:buNone/>
            </a:pPr>
            <a:r>
              <a:rPr lang="es-CO" sz="2400" dirty="0" smtClean="0"/>
              <a:t>30 </a:t>
            </a:r>
            <a:r>
              <a:rPr lang="es-CO" sz="2400" b="1" dirty="0">
                <a:solidFill>
                  <a:srgbClr val="FF0000"/>
                </a:solidFill>
              </a:rPr>
              <a:t>Y Jefté hizo voto a Jehová, diciendo: Si entregares a los amonitas en mis manos</a:t>
            </a:r>
            <a:r>
              <a:rPr lang="es-CO" sz="2400" dirty="0" smtClean="0"/>
              <a:t>, </a:t>
            </a:r>
            <a:r>
              <a:rPr lang="es-CO" sz="2400" dirty="0"/>
              <a:t>31 </a:t>
            </a:r>
            <a:r>
              <a:rPr lang="es-CO" sz="2400" b="1" u="sng" dirty="0">
                <a:solidFill>
                  <a:srgbClr val="FF0000"/>
                </a:solidFill>
              </a:rPr>
              <a:t>cualquiera que saliere de las puertas de mi casa a recibirme, cuando regrese victorioso de los amonitas, será de Jehová, y lo </a:t>
            </a:r>
            <a:r>
              <a:rPr lang="es-CO" sz="2400" b="1" u="sng" dirty="0">
                <a:solidFill>
                  <a:srgbClr val="FF0000"/>
                </a:solidFill>
                <a:latin typeface="Agency FB" pitchFamily="34" charset="0"/>
              </a:rPr>
              <a:t>ofreceré en holocausto</a:t>
            </a:r>
            <a:r>
              <a:rPr lang="es-CO" sz="2400" b="1" dirty="0">
                <a:solidFill>
                  <a:srgbClr val="FF0000"/>
                </a:solidFill>
                <a:latin typeface="Agency FB" pitchFamily="34" charset="0"/>
              </a:rPr>
              <a:t>. </a:t>
            </a:r>
            <a:endParaRPr lang="es-CO" sz="2400" b="1" dirty="0" smtClean="0">
              <a:solidFill>
                <a:srgbClr val="FF0000"/>
              </a:solidFill>
              <a:latin typeface="Agency FB" pitchFamily="34" charset="0"/>
            </a:endParaRPr>
          </a:p>
          <a:p>
            <a:pPr marL="0" indent="0" algn="ctr">
              <a:buNone/>
            </a:pPr>
            <a:r>
              <a:rPr lang="es-CO" sz="2400" dirty="0" smtClean="0"/>
              <a:t>32 </a:t>
            </a:r>
            <a:r>
              <a:rPr lang="es-CO" sz="2400" dirty="0"/>
              <a:t>Y fue Jefté hacia los hijos de Amón para pelear contra ellos; </a:t>
            </a:r>
            <a:r>
              <a:rPr lang="es-CO" sz="2400" b="1" dirty="0"/>
              <a:t>y Jehová los entregó en su mano</a:t>
            </a:r>
            <a:r>
              <a:rPr lang="es-CO" sz="2400" dirty="0"/>
              <a:t>. 33 Y desde Aroer hasta llegar a Minit, veinte ciudades, y hasta la vega de las viñas, los derrotó con muy grande estrago. Así fueron sometidos los amonitas por los hijos de Israel. </a:t>
            </a:r>
          </a:p>
        </p:txBody>
      </p:sp>
    </p:spTree>
    <p:extLst>
      <p:ext uri="{BB962C8B-B14F-4D97-AF65-F5344CB8AC3E}">
        <p14:creationId xmlns:p14="http://schemas.microsoft.com/office/powerpoint/2010/main" val="30844584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effectLst>
            <a:glow rad="101600">
              <a:srgbClr val="C00000">
                <a:alpha val="60000"/>
              </a:srgbClr>
            </a:glow>
          </a:effectLst>
        </p:spPr>
        <p:txBody>
          <a:bodyPr>
            <a:normAutofit fontScale="77500" lnSpcReduction="20000"/>
          </a:bodyPr>
          <a:lstStyle/>
          <a:p>
            <a:pPr marL="0" indent="0" algn="ctr">
              <a:buNone/>
            </a:pPr>
            <a:r>
              <a:rPr lang="es-CO" dirty="0"/>
              <a:t>34 Entonces volvió Jefté a </a:t>
            </a:r>
            <a:r>
              <a:rPr lang="es-CO" dirty="0"/>
              <a:t>Mizpa</a:t>
            </a:r>
            <a:r>
              <a:rPr lang="es-CO" dirty="0"/>
              <a:t>, a su casa; y he aquí su hija que salía a recibirle con panderos y danzas, y ella era sola, su hija única; no tenía fuera de ella hijo ni hija. 35 Y cuando él la vio, rompió sus vestidos, diciendo: ¡Ay, hija mía! en verdad me has abatido, y tú misma has venido a ser causa de mi dolor; porque le he dado palabra a Jehová, y no podré </a:t>
            </a:r>
            <a:r>
              <a:rPr lang="es-CO" dirty="0" smtClean="0"/>
              <a:t>retractarme.</a:t>
            </a:r>
          </a:p>
          <a:p>
            <a:pPr marL="0" indent="0" algn="ctr">
              <a:buNone/>
            </a:pPr>
            <a:r>
              <a:rPr lang="es-CO" dirty="0" smtClean="0"/>
              <a:t>36 </a:t>
            </a:r>
            <a:r>
              <a:rPr lang="es-CO" b="1" dirty="0">
                <a:solidFill>
                  <a:srgbClr val="FF0000"/>
                </a:solidFill>
              </a:rPr>
              <a:t>Ella entonces le respondió: Padre mío, si le has dado palabra a Jehová, haz de mí conforme a lo que prometiste, ya que Jehová ha hecho venganza en tus enemigos los hijos de Amón.  </a:t>
            </a:r>
            <a:r>
              <a:rPr lang="es-CO" dirty="0"/>
              <a:t>37 </a:t>
            </a:r>
            <a:r>
              <a:rPr lang="es-CO" b="1" dirty="0">
                <a:solidFill>
                  <a:srgbClr val="FF0000"/>
                </a:solidFill>
              </a:rPr>
              <a:t>Y volvió a decir a su padre: Concédeme esto: déjame por dos meses que vaya y descienda por los montes, y llore mi virginidad, yo y mis compañeras. </a:t>
            </a:r>
            <a:r>
              <a:rPr lang="es-CO" dirty="0"/>
              <a:t>38 </a:t>
            </a:r>
            <a:r>
              <a:rPr lang="es-CO" b="1" dirty="0">
                <a:solidFill>
                  <a:srgbClr val="FF0000"/>
                </a:solidFill>
              </a:rPr>
              <a:t>El entonces dijo: Ve. Y la dejó por dos meses. Y ella fue con sus compañeras, y lloró su virginidad por los montes</a:t>
            </a:r>
            <a:r>
              <a:rPr lang="es-CO" b="1" dirty="0" smtClean="0">
                <a:solidFill>
                  <a:srgbClr val="FF0000"/>
                </a:solidFill>
              </a:rPr>
              <a:t>.</a:t>
            </a:r>
          </a:p>
          <a:p>
            <a:pPr marL="0" indent="0" algn="ctr">
              <a:buNone/>
            </a:pPr>
            <a:r>
              <a:rPr lang="es-CO" dirty="0" smtClean="0"/>
              <a:t>39 </a:t>
            </a:r>
            <a:r>
              <a:rPr lang="es-CO" dirty="0"/>
              <a:t>Pasados los dos meses volvió a su padre, </a:t>
            </a:r>
            <a:r>
              <a:rPr lang="es-CO" b="1" u="sng" dirty="0"/>
              <a:t>quien hizo de ella conforme al voto que había hecho</a:t>
            </a:r>
            <a:r>
              <a:rPr lang="es-CO" dirty="0"/>
              <a:t>. Y ella nunca conoció varón.40 Y se hizo costumbre en Israel, que de año en año fueran las doncellas de Israel a endechar a la hija de Jefté galaadita, cuatro días en el año. </a:t>
            </a:r>
          </a:p>
          <a:p>
            <a:endParaRPr lang="es-CO" dirty="0"/>
          </a:p>
        </p:txBody>
      </p:sp>
    </p:spTree>
    <p:extLst>
      <p:ext uri="{BB962C8B-B14F-4D97-AF65-F5344CB8AC3E}">
        <p14:creationId xmlns:p14="http://schemas.microsoft.com/office/powerpoint/2010/main" val="1164858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dirty="0" smtClean="0">
                <a:latin typeface="Agency FB" pitchFamily="34" charset="0"/>
              </a:rPr>
              <a:t>PARA RESPONDER ESTA PREGUNTA DE SI JEFTÉ CUMPLIÓ SU VOTO O NO, VAMOS A APOYARNOS EN EL COMENTARIO BA:</a:t>
            </a:r>
            <a:endParaRPr lang="es-CO" sz="2800" b="1" dirty="0">
              <a:latin typeface="Agency FB" pitchFamily="34" charset="0"/>
            </a:endParaRPr>
          </a:p>
        </p:txBody>
      </p:sp>
      <p:sp>
        <p:nvSpPr>
          <p:cNvPr id="3" name="2 Marcador de contenido"/>
          <p:cNvSpPr>
            <a:spLocks noGrp="1"/>
          </p:cNvSpPr>
          <p:nvPr>
            <p:ph idx="1"/>
          </p:nvPr>
        </p:nvSpPr>
        <p:spPr>
          <a:xfrm>
            <a:off x="457200" y="1600200"/>
            <a:ext cx="8229600" cy="4781128"/>
          </a:xfrm>
          <a:solidFill>
            <a:schemeClr val="bg1"/>
          </a:solidFill>
          <a:effectLst>
            <a:glow rad="101600">
              <a:srgbClr val="C00000">
                <a:alpha val="60000"/>
              </a:srgbClr>
            </a:glow>
          </a:effectLst>
        </p:spPr>
        <p:txBody>
          <a:bodyPr>
            <a:normAutofit fontScale="92500" lnSpcReduction="20000"/>
          </a:bodyPr>
          <a:lstStyle/>
          <a:p>
            <a:pPr marL="0" indent="0">
              <a:buNone/>
            </a:pPr>
            <a:r>
              <a:rPr lang="es-CO" dirty="0" smtClean="0">
                <a:solidFill>
                  <a:srgbClr val="FF0000"/>
                </a:solidFill>
              </a:rPr>
              <a:t>Verso 29</a:t>
            </a:r>
            <a:r>
              <a:rPr lang="es-CO" dirty="0" smtClean="0"/>
              <a:t>: </a:t>
            </a:r>
            <a:r>
              <a:rPr lang="es-CO" b="1" u="sng" dirty="0" smtClean="0"/>
              <a:t>Espíritu </a:t>
            </a:r>
            <a:r>
              <a:rPr lang="es-CO" b="1" u="sng" dirty="0"/>
              <a:t>de Jehová</a:t>
            </a:r>
            <a:r>
              <a:rPr lang="es-CO" dirty="0"/>
              <a:t>. </a:t>
            </a:r>
          </a:p>
          <a:p>
            <a:r>
              <a:rPr lang="es-CO" dirty="0" smtClean="0"/>
              <a:t>La </a:t>
            </a:r>
            <a:r>
              <a:rPr lang="es-CO" dirty="0"/>
              <a:t>presencia del Espíritu Santo es lo que hace que el servicio para Dios sea eficaz para el bien.  </a:t>
            </a:r>
            <a:r>
              <a:rPr lang="es-CO" b="1" dirty="0">
                <a:latin typeface="Agency FB" pitchFamily="34" charset="0"/>
              </a:rPr>
              <a:t>Puede haber mucha actividad y febril ansiedad, pero a menos que la obra sea santificada por la presencia y el poder del Espíritu, se lograrán pocos resultados buenos y perdurables.   </a:t>
            </a:r>
            <a:endParaRPr lang="es-CO" b="1" dirty="0" smtClean="0">
              <a:latin typeface="Agency FB" pitchFamily="34" charset="0"/>
            </a:endParaRPr>
          </a:p>
          <a:p>
            <a:pPr marL="0" indent="0">
              <a:buNone/>
            </a:pPr>
            <a:r>
              <a:rPr lang="es-CO" dirty="0" smtClean="0"/>
              <a:t>Jefté </a:t>
            </a:r>
            <a:r>
              <a:rPr lang="es-CO" dirty="0"/>
              <a:t>recorrió Galaad y todo el territorio de Manasés reclutando más tropas.  Atravesó el país de un extremo al otro para encender la antorcha de la guerra y para animar a la población a fin de que resistiera a los invasores amonitas.  </a:t>
            </a:r>
          </a:p>
        </p:txBody>
      </p:sp>
    </p:spTree>
    <p:extLst>
      <p:ext uri="{BB962C8B-B14F-4D97-AF65-F5344CB8AC3E}">
        <p14:creationId xmlns:p14="http://schemas.microsoft.com/office/powerpoint/2010/main" val="27003109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a:effectLst>
            <a:glow rad="101600">
              <a:srgbClr val="C00000">
                <a:alpha val="60000"/>
              </a:srgbClr>
            </a:glow>
          </a:effectLst>
        </p:spPr>
        <p:txBody>
          <a:bodyPr>
            <a:normAutofit fontScale="85000" lnSpcReduction="20000"/>
          </a:bodyPr>
          <a:lstStyle/>
          <a:p>
            <a:pPr marL="0" indent="0">
              <a:buNone/>
            </a:pPr>
            <a:r>
              <a:rPr lang="es-CO" dirty="0" smtClean="0">
                <a:solidFill>
                  <a:srgbClr val="FF0000"/>
                </a:solidFill>
              </a:rPr>
              <a:t>Verso 30</a:t>
            </a:r>
            <a:r>
              <a:rPr lang="es-CO" dirty="0"/>
              <a:t>: </a:t>
            </a:r>
            <a:r>
              <a:rPr lang="es-CO" sz="3800" b="1" u="sng" dirty="0"/>
              <a:t>Jefté hizo voto. </a:t>
            </a:r>
          </a:p>
          <a:p>
            <a:r>
              <a:rPr lang="es-CO" dirty="0" smtClean="0"/>
              <a:t>El  </a:t>
            </a:r>
            <a:r>
              <a:rPr lang="es-CO" dirty="0"/>
              <a:t>registro del precipitado voto de Jefté nos pone frente a uno de esos pasajes bíblicos difíciles de explicar, en los cuales el relato es demasiado breve como para permitir saber sin lugar a dudas lo que ocurrió en </a:t>
            </a:r>
            <a:r>
              <a:rPr lang="es-CO" dirty="0" smtClean="0"/>
              <a:t>realidad. Aquí</a:t>
            </a:r>
            <a:r>
              <a:rPr lang="es-CO" dirty="0"/>
              <a:t>, como también en otros pasajes, tenemos el deber de determinar lo que dice la Biblia y de evitar los intentos por hacer armonizar sus declaraciones con nuestros conceptos del relato.  </a:t>
            </a:r>
            <a:r>
              <a:rPr lang="es-CO" u="sng" dirty="0"/>
              <a:t>Tenemos que aceptar lo que la Biblia dice, y conformarnos con eso</a:t>
            </a:r>
            <a:r>
              <a:rPr lang="es-CO" dirty="0"/>
              <a:t>.  Por supuesto que no debemos pensar mal de una persona innecesariamente, y no debiéramos juzgarla sin pruebas. </a:t>
            </a:r>
            <a:r>
              <a:rPr lang="es-CO" dirty="0" smtClean="0"/>
              <a:t> </a:t>
            </a:r>
            <a:endParaRPr lang="es-CO" dirty="0"/>
          </a:p>
          <a:p>
            <a:pPr marL="0" indent="0">
              <a:buNone/>
            </a:pPr>
            <a:endParaRPr lang="es-CO" dirty="0"/>
          </a:p>
          <a:p>
            <a:pPr marL="0" indent="0">
              <a:buNone/>
            </a:pPr>
            <a:r>
              <a:rPr lang="es-CO" dirty="0" smtClean="0"/>
              <a:t>La </a:t>
            </a:r>
            <a:r>
              <a:rPr lang="es-CO" dirty="0"/>
              <a:t>literatura de las naciones de la antigüedad muestra que con frecuencia los antiguos hacían votos a sus dioses.  Esta práctica era común entre los </a:t>
            </a:r>
            <a:r>
              <a:rPr lang="es-CO" dirty="0" smtClean="0"/>
              <a:t>hebreos.</a:t>
            </a:r>
          </a:p>
        </p:txBody>
      </p:sp>
    </p:spTree>
    <p:extLst>
      <p:ext uri="{BB962C8B-B14F-4D97-AF65-F5344CB8AC3E}">
        <p14:creationId xmlns:p14="http://schemas.microsoft.com/office/powerpoint/2010/main" val="336578000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lnSpcReduction="10000"/>
          </a:bodyPr>
          <a:lstStyle/>
          <a:p>
            <a:r>
              <a:rPr lang="es-CO" sz="2800" dirty="0" smtClean="0"/>
              <a:t>Jacob: </a:t>
            </a:r>
            <a:r>
              <a:rPr lang="es-CO" sz="2800" dirty="0">
                <a:solidFill>
                  <a:srgbClr val="FF0000"/>
                </a:solidFill>
              </a:rPr>
              <a:t>Gen.28:20-22</a:t>
            </a:r>
            <a:r>
              <a:rPr lang="es-CO" sz="2800" dirty="0"/>
              <a:t>. Allí hizo voto Jacob, diciendo: "</a:t>
            </a:r>
            <a:r>
              <a:rPr lang="es-CO" sz="2800" dirty="0">
                <a:latin typeface="Agency FB" pitchFamily="34" charset="0"/>
              </a:rPr>
              <a:t>Si va Dios conmigo y me guarda en este viaje en que estoy, si me da pan para comer y vestido para </a:t>
            </a:r>
            <a:r>
              <a:rPr lang="es-CO" sz="2800" dirty="0" smtClean="0">
                <a:latin typeface="Agency FB" pitchFamily="34" charset="0"/>
              </a:rPr>
              <a:t>vestir. </a:t>
            </a:r>
            <a:r>
              <a:rPr lang="es-CO" sz="2800" dirty="0">
                <a:latin typeface="Agency FB" pitchFamily="34" charset="0"/>
              </a:rPr>
              <a:t>21 y si vuelvo en paz a casa de mi padre, Jehová será mi Dios</a:t>
            </a:r>
            <a:r>
              <a:rPr lang="es-CO" sz="2800" dirty="0" smtClean="0">
                <a:latin typeface="Agency FB" pitchFamily="34" charset="0"/>
              </a:rPr>
              <a:t>. </a:t>
            </a:r>
            <a:r>
              <a:rPr lang="es-CO" sz="2800" dirty="0">
                <a:latin typeface="Agency FB" pitchFamily="34" charset="0"/>
              </a:rPr>
              <a:t>22 Y esta piedra que he puesto por señal será casa de Dios; y de todo lo que me des, el diezmo apartaré para </a:t>
            </a:r>
            <a:r>
              <a:rPr lang="es-CO" sz="2800" dirty="0" smtClean="0">
                <a:latin typeface="Agency FB" pitchFamily="34" charset="0"/>
              </a:rPr>
              <a:t>t</a:t>
            </a:r>
            <a:r>
              <a:rPr lang="es-CO" sz="2800" dirty="0" smtClean="0"/>
              <a:t>i«</a:t>
            </a:r>
          </a:p>
          <a:p>
            <a:r>
              <a:rPr lang="es-CO" sz="2800" dirty="0" smtClean="0"/>
              <a:t>Ana: </a:t>
            </a:r>
            <a:r>
              <a:rPr lang="es-CO" sz="2800" dirty="0" smtClean="0">
                <a:solidFill>
                  <a:srgbClr val="FF0000"/>
                </a:solidFill>
              </a:rPr>
              <a:t>1 Sam</a:t>
            </a:r>
            <a:r>
              <a:rPr lang="es-CO" sz="2800" dirty="0">
                <a:solidFill>
                  <a:srgbClr val="FF0000"/>
                </a:solidFill>
              </a:rPr>
              <a:t>. </a:t>
            </a:r>
            <a:r>
              <a:rPr lang="es-CO" sz="2800" dirty="0" smtClean="0">
                <a:solidFill>
                  <a:srgbClr val="FF0000"/>
                </a:solidFill>
              </a:rPr>
              <a:t>1:11</a:t>
            </a:r>
            <a:r>
              <a:rPr lang="es-CO" sz="2800" dirty="0" smtClean="0"/>
              <a:t>. </a:t>
            </a:r>
            <a:r>
              <a:rPr lang="es-CO" sz="2800" dirty="0"/>
              <a:t>E hizo voto diciendo: </a:t>
            </a:r>
            <a:r>
              <a:rPr lang="es-CO" sz="2800" dirty="0">
                <a:latin typeface="Agency FB" pitchFamily="34" charset="0"/>
              </a:rPr>
              <a:t>"¡Jehová de los ejércitos!, si te dignas mirar a la aflicción de tu sierva, te acuerdas de mí y no te olvidas de tu sierva, sino que das a tu sierva un hijo varón, yo lo dedicaré a Jehová todos los días de su vida, y no pasará navaja por su cabeza</a:t>
            </a:r>
            <a:r>
              <a:rPr lang="es-CO" sz="2800" dirty="0"/>
              <a:t>".</a:t>
            </a:r>
          </a:p>
          <a:p>
            <a:r>
              <a:rPr lang="es-CO" sz="2800" dirty="0" smtClean="0"/>
              <a:t>Absalón: </a:t>
            </a:r>
            <a:r>
              <a:rPr lang="es-CO" sz="2800" dirty="0" smtClean="0">
                <a:solidFill>
                  <a:srgbClr val="FF0000"/>
                </a:solidFill>
              </a:rPr>
              <a:t>2 Sam. 15:8</a:t>
            </a:r>
            <a:r>
              <a:rPr lang="es-CO" sz="2800" dirty="0" smtClean="0"/>
              <a:t>. </a:t>
            </a:r>
            <a:r>
              <a:rPr lang="es-CO" sz="2800" dirty="0"/>
              <a:t>Porque cuando estaba en </a:t>
            </a:r>
            <a:r>
              <a:rPr lang="es-CO" sz="2800" dirty="0" smtClean="0"/>
              <a:t>Gesur </a:t>
            </a:r>
            <a:r>
              <a:rPr lang="es-CO" sz="2800" dirty="0"/>
              <a:t>de Siria tu siervo hizo este voto: "</a:t>
            </a:r>
            <a:r>
              <a:rPr lang="es-CO" sz="2800" dirty="0">
                <a:latin typeface="Agency FB" pitchFamily="34" charset="0"/>
              </a:rPr>
              <a:t>Si Jehová me hace volver a Jerusalén, yo serviré a Jehová</a:t>
            </a:r>
            <a:r>
              <a:rPr lang="es-CO" sz="2800" dirty="0" smtClean="0"/>
              <a:t>".</a:t>
            </a:r>
          </a:p>
          <a:p>
            <a:endParaRPr lang="es-CO" sz="2400" dirty="0"/>
          </a:p>
          <a:p>
            <a:endParaRPr lang="es-CO" sz="2400" dirty="0" smtClean="0"/>
          </a:p>
          <a:p>
            <a:endParaRPr lang="es-CO" sz="2400" dirty="0"/>
          </a:p>
        </p:txBody>
      </p:sp>
    </p:spTree>
    <p:extLst>
      <p:ext uri="{BB962C8B-B14F-4D97-AF65-F5344CB8AC3E}">
        <p14:creationId xmlns:p14="http://schemas.microsoft.com/office/powerpoint/2010/main" val="30407884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1"/>
          </a:solidFill>
          <a:effectLst>
            <a:glow rad="101600">
              <a:srgbClr val="C00000">
                <a:alpha val="60000"/>
              </a:srgbClr>
            </a:glow>
          </a:effectLst>
        </p:spPr>
        <p:txBody>
          <a:bodyPr>
            <a:normAutofit lnSpcReduction="10000"/>
          </a:bodyPr>
          <a:lstStyle/>
          <a:p>
            <a:r>
              <a:rPr lang="es-CO" dirty="0"/>
              <a:t>Nota: El registro Sagrado nos muestra que debemos ser cuidadosos cuando hacemos un voto, no baya a suceder lo que le sucedió a Ananías y Safira. Hech.5:1-11</a:t>
            </a:r>
            <a:r>
              <a:rPr lang="es-CO" dirty="0" smtClean="0"/>
              <a:t>. </a:t>
            </a:r>
            <a:r>
              <a:rPr lang="es-CO" dirty="0" smtClean="0">
                <a:solidFill>
                  <a:srgbClr val="FF0000"/>
                </a:solidFill>
              </a:rPr>
              <a:t>Ver Ecle.5:5</a:t>
            </a:r>
            <a:r>
              <a:rPr lang="es-CO" dirty="0" smtClean="0"/>
              <a:t>.    </a:t>
            </a:r>
            <a:endParaRPr lang="es-CO" dirty="0"/>
          </a:p>
          <a:p>
            <a:endParaRPr lang="es-CO" dirty="0"/>
          </a:p>
          <a:p>
            <a:pPr marL="0" indent="0">
              <a:buNone/>
            </a:pPr>
            <a:r>
              <a:rPr lang="es-CO" dirty="0"/>
              <a:t>El voto de Jefté fue hecho bajo la presión de las circunstancias, cuando estaba en el umbral de una empresa peligrosísima.  Por desgracia, los votos como éste se hacían por lo general en momentos de peligro o crisis, cuando la presión de las emociones contribuía a la formulación de promesas precipitadas. </a:t>
            </a:r>
          </a:p>
        </p:txBody>
      </p:sp>
    </p:spTree>
    <p:extLst>
      <p:ext uri="{BB962C8B-B14F-4D97-AF65-F5344CB8AC3E}">
        <p14:creationId xmlns:p14="http://schemas.microsoft.com/office/powerpoint/2010/main" val="83305364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1"/>
          </a:solidFill>
          <a:effectLst>
            <a:glow rad="101600">
              <a:srgbClr val="C00000">
                <a:alpha val="60000"/>
              </a:srgbClr>
            </a:glow>
          </a:effectLst>
        </p:spPr>
        <p:txBody>
          <a:bodyPr>
            <a:normAutofit fontScale="77500" lnSpcReduction="20000"/>
          </a:bodyPr>
          <a:lstStyle/>
          <a:p>
            <a:pPr marL="0" indent="0">
              <a:buNone/>
            </a:pPr>
            <a:r>
              <a:rPr lang="es-CO" dirty="0" smtClean="0">
                <a:solidFill>
                  <a:srgbClr val="FF0000"/>
                </a:solidFill>
              </a:rPr>
              <a:t>Verso 31</a:t>
            </a:r>
            <a:r>
              <a:rPr lang="es-CO" dirty="0"/>
              <a:t>: </a:t>
            </a:r>
            <a:r>
              <a:rPr lang="es-CO" b="1" u="sng" dirty="0"/>
              <a:t>Cualquiera que </a:t>
            </a:r>
            <a:r>
              <a:rPr lang="es-CO" b="1" u="sng" dirty="0" smtClean="0"/>
              <a:t>saliere,</a:t>
            </a:r>
            <a:r>
              <a:rPr lang="es-CO" b="1" dirty="0" smtClean="0"/>
              <a:t> </a:t>
            </a:r>
            <a:r>
              <a:rPr lang="es-CO" b="1" dirty="0"/>
              <a:t>de las puertas de mi casa a recibirme</a:t>
            </a:r>
            <a:r>
              <a:rPr lang="es-CO" b="1" dirty="0" smtClean="0"/>
              <a:t>,… </a:t>
            </a:r>
            <a:r>
              <a:rPr lang="es-CO" b="1" dirty="0"/>
              <a:t>será de Jehová, y lo ofreceré en holocausto. </a:t>
            </a:r>
          </a:p>
          <a:p>
            <a:pPr marL="0" indent="0">
              <a:buNone/>
            </a:pPr>
            <a:endParaRPr lang="es-CO" dirty="0"/>
          </a:p>
          <a:p>
            <a:r>
              <a:rPr lang="es-CO" dirty="0" smtClean="0"/>
              <a:t>¿</a:t>
            </a:r>
            <a:r>
              <a:rPr lang="es-CO" dirty="0"/>
              <a:t>Quién podía esperar Jefté que saliera de las puertas de su casa a recibirlo cuando volviese de la victoria si no su esposa, su hija, o algún esclavo?  </a:t>
            </a:r>
            <a:endParaRPr lang="es-CO" dirty="0" smtClean="0"/>
          </a:p>
          <a:p>
            <a:pPr marL="0" indent="0">
              <a:buNone/>
            </a:pPr>
            <a:r>
              <a:rPr lang="es-CO" dirty="0" smtClean="0"/>
              <a:t>Algunos </a:t>
            </a:r>
            <a:r>
              <a:rPr lang="es-CO" dirty="0"/>
              <a:t>han intentado demostrar que en este pasaje está implicado un animal, que comúnmente había en la casa de los antiguos.  Pero el vocablo hebreo usado por él, traducido “</a:t>
            </a:r>
            <a:r>
              <a:rPr lang="es-CO" b="1" dirty="0"/>
              <a:t>recibirme</a:t>
            </a:r>
            <a:r>
              <a:rPr lang="es-CO" dirty="0"/>
              <a:t>”, no concuerda con esta </a:t>
            </a:r>
            <a:r>
              <a:rPr lang="es-CO" dirty="0" smtClean="0"/>
              <a:t>idea, de que se refería a sacrificar un cordero o un buey.  </a:t>
            </a:r>
          </a:p>
          <a:p>
            <a:pPr marL="0" indent="0">
              <a:buNone/>
            </a:pPr>
            <a:endParaRPr lang="es-CO" dirty="0"/>
          </a:p>
          <a:p>
            <a:pPr marL="0" indent="0">
              <a:buNone/>
            </a:pPr>
            <a:r>
              <a:rPr lang="es-CO" dirty="0" smtClean="0"/>
              <a:t>Esta </a:t>
            </a:r>
            <a:r>
              <a:rPr lang="es-CO" dirty="0"/>
              <a:t>palabra se usa generalmente para referirse al encuentro entre </a:t>
            </a:r>
            <a:r>
              <a:rPr lang="es-CO" dirty="0" smtClean="0"/>
              <a:t>personas, como es el caso de Abraham, quien salió a «recibir» a los tres visitantes. </a:t>
            </a:r>
            <a:r>
              <a:rPr lang="es-CO" dirty="0" smtClean="0">
                <a:solidFill>
                  <a:srgbClr val="FF0000"/>
                </a:solidFill>
              </a:rPr>
              <a:t>(ver Gen.18:2).</a:t>
            </a:r>
            <a:r>
              <a:rPr lang="es-CO" dirty="0" smtClean="0"/>
              <a:t> </a:t>
            </a:r>
          </a:p>
          <a:p>
            <a:pPr marL="0" indent="0">
              <a:buNone/>
            </a:pPr>
            <a:r>
              <a:rPr lang="es-CO" dirty="0" smtClean="0"/>
              <a:t>Y Moisés quién salió a «recibir» a su suegro. </a:t>
            </a:r>
            <a:r>
              <a:rPr lang="es-CO" dirty="0">
                <a:solidFill>
                  <a:srgbClr val="FF0000"/>
                </a:solidFill>
              </a:rPr>
              <a:t>(</a:t>
            </a:r>
            <a:r>
              <a:rPr lang="es-CO" dirty="0" smtClean="0">
                <a:solidFill>
                  <a:srgbClr val="FF0000"/>
                </a:solidFill>
              </a:rPr>
              <a:t>Ver Exo.18:7 etc. etc). </a:t>
            </a:r>
            <a:r>
              <a:rPr lang="es-CO" dirty="0"/>
              <a:t>Se ha dicho que el voto de ofrecer un cordero o un buey en agradecimiento por la victoria no habría sido algo extraordinario.  </a:t>
            </a:r>
          </a:p>
        </p:txBody>
      </p:sp>
    </p:spTree>
    <p:extLst>
      <p:ext uri="{BB962C8B-B14F-4D97-AF65-F5344CB8AC3E}">
        <p14:creationId xmlns:p14="http://schemas.microsoft.com/office/powerpoint/2010/main" val="64317259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a:t>¿Quién podía esperar Jefté que saliera de las puertas de su casa a recibirlo cuando volviese de la victoria si no su esposa, su hija, o algún esclavo? </a:t>
            </a:r>
          </a:p>
        </p:txBody>
      </p:sp>
      <p:sp>
        <p:nvSpPr>
          <p:cNvPr id="3" name="2 Marcador de contenido"/>
          <p:cNvSpPr>
            <a:spLocks noGrp="1"/>
          </p:cNvSpPr>
          <p:nvPr>
            <p:ph idx="1"/>
          </p:nvPr>
        </p:nvSpPr>
        <p:spPr>
          <a:xfrm>
            <a:off x="471581" y="4941168"/>
            <a:ext cx="8229600" cy="1584176"/>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La palabra «recibirle» se </a:t>
            </a:r>
            <a:r>
              <a:rPr lang="es-CO" dirty="0"/>
              <a:t>usa generalmente para referirse al encuentro entre </a:t>
            </a:r>
            <a:r>
              <a:rPr lang="es-CO" dirty="0" smtClean="0"/>
              <a:t>personas: </a:t>
            </a:r>
          </a:p>
          <a:p>
            <a:pPr marL="0" indent="0" algn="ctr">
              <a:buNone/>
            </a:pPr>
            <a:r>
              <a:rPr lang="es-CO" dirty="0" smtClean="0"/>
              <a:t>(1), la hija de Jefté, salió a recibir a su padre, feliz por su regreso a casa. (2), Abrahán demuestra su cortesía para con las visitas. Y (3), Moisés, le da la bienvenida a su suegro Jetro.</a:t>
            </a: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60848"/>
            <a:ext cx="2880320" cy="2697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726" y="2060848"/>
            <a:ext cx="2736304" cy="2697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2060848"/>
            <a:ext cx="2592288" cy="2697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444225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336704"/>
          </a:xfrm>
          <a:solidFill>
            <a:schemeClr val="bg1"/>
          </a:solidFill>
          <a:effectLst>
            <a:glow rad="101600">
              <a:srgbClr val="C00000">
                <a:alpha val="60000"/>
              </a:srgbClr>
            </a:glow>
          </a:effectLst>
        </p:spPr>
        <p:txBody>
          <a:bodyPr>
            <a:normAutofit fontScale="85000" lnSpcReduction="20000"/>
          </a:bodyPr>
          <a:lstStyle/>
          <a:p>
            <a:pPr marL="0" indent="0" algn="ctr">
              <a:buNone/>
            </a:pPr>
            <a:r>
              <a:rPr lang="es-CO" dirty="0"/>
              <a:t>Muchos israelitas habían ofrecido esos </a:t>
            </a:r>
            <a:r>
              <a:rPr lang="es-CO" dirty="0" smtClean="0"/>
              <a:t>sacrificios de Corderos y bueyes.    </a:t>
            </a:r>
            <a:r>
              <a:rPr lang="es-CO" dirty="0"/>
              <a:t>Debe recordarse que aunque Jefté adoraba al Dios de Israel, y confiaba en él en esta empresa, se había criado en un país extranjero entre gente pagana.  En estas naciones se ofrecían sacrificios humanos en momentos de gran crisis. </a:t>
            </a:r>
            <a:endParaRPr lang="es-CO" dirty="0" smtClean="0"/>
          </a:p>
          <a:p>
            <a:pPr marL="0" indent="0" algn="ctr">
              <a:buNone/>
            </a:pPr>
            <a:endParaRPr lang="es-CO" dirty="0" smtClean="0"/>
          </a:p>
          <a:p>
            <a:pPr marL="0" indent="0" algn="ctr">
              <a:buNone/>
            </a:pPr>
            <a:r>
              <a:rPr lang="es-CO" dirty="0" smtClean="0"/>
              <a:t>Por ejemplo, el </a:t>
            </a:r>
            <a:r>
              <a:rPr lang="es-CO" dirty="0"/>
              <a:t>rey de Moab </a:t>
            </a:r>
            <a:r>
              <a:rPr lang="es-CO" dirty="0" smtClean="0"/>
              <a:t>sacrificó </a:t>
            </a:r>
            <a:r>
              <a:rPr lang="es-CO" dirty="0"/>
              <a:t>a su hijo mayor al dios Quemos como un último acto desesperado </a:t>
            </a:r>
            <a:r>
              <a:rPr lang="es-CO" dirty="0" smtClean="0"/>
              <a:t>para </a:t>
            </a:r>
            <a:r>
              <a:rPr lang="es-CO" dirty="0"/>
              <a:t>salvar a su ciudad del ataque de los </a:t>
            </a:r>
            <a:r>
              <a:rPr lang="es-CO" dirty="0" smtClean="0"/>
              <a:t>israelitas</a:t>
            </a:r>
          </a:p>
          <a:p>
            <a:pPr marL="0" indent="0" algn="ctr">
              <a:buNone/>
            </a:pPr>
            <a:r>
              <a:rPr lang="es-CO" dirty="0" smtClean="0"/>
              <a:t> </a:t>
            </a:r>
            <a:r>
              <a:rPr lang="es-CO" dirty="0">
                <a:solidFill>
                  <a:srgbClr val="FF0000"/>
                </a:solidFill>
              </a:rPr>
              <a:t>(</a:t>
            </a:r>
            <a:r>
              <a:rPr lang="es-CO" dirty="0" smtClean="0">
                <a:solidFill>
                  <a:srgbClr val="FF0000"/>
                </a:solidFill>
              </a:rPr>
              <a:t>2 Rey.3:26</a:t>
            </a:r>
            <a:r>
              <a:rPr lang="es-CO" dirty="0">
                <a:solidFill>
                  <a:srgbClr val="FF0000"/>
                </a:solidFill>
              </a:rPr>
              <a:t>, </a:t>
            </a:r>
            <a:r>
              <a:rPr lang="es-CO" dirty="0" smtClean="0">
                <a:solidFill>
                  <a:srgbClr val="FF0000"/>
                </a:solidFill>
              </a:rPr>
              <a:t>27).</a:t>
            </a:r>
          </a:p>
          <a:p>
            <a:pPr marL="0" indent="0">
              <a:buNone/>
            </a:pPr>
            <a:r>
              <a:rPr lang="es-CO" dirty="0" smtClean="0">
                <a:solidFill>
                  <a:srgbClr val="FF0000"/>
                </a:solidFill>
              </a:rPr>
              <a:t> </a:t>
            </a:r>
          </a:p>
          <a:p>
            <a:pPr marL="0" indent="0" algn="ctr">
              <a:buNone/>
            </a:pPr>
            <a:r>
              <a:rPr lang="es-CO" dirty="0" smtClean="0">
                <a:latin typeface="Agency FB" pitchFamily="34" charset="0"/>
              </a:rPr>
              <a:t>Cuando </a:t>
            </a:r>
            <a:r>
              <a:rPr lang="es-CO" dirty="0">
                <a:latin typeface="Agency FB" pitchFamily="34" charset="0"/>
              </a:rPr>
              <a:t>el rey de Moab vio que lo vencían en la batalla, tomó consigo setecientos hombres que manejaban espada para atacar al rey de Edom; pero no pudieron hacerlo</a:t>
            </a:r>
            <a:r>
              <a:rPr lang="es-CO" dirty="0" smtClean="0">
                <a:latin typeface="Agency FB" pitchFamily="34" charset="0"/>
              </a:rPr>
              <a:t>. </a:t>
            </a:r>
            <a:r>
              <a:rPr lang="es-CO" dirty="0">
                <a:latin typeface="Agency FB" pitchFamily="34" charset="0"/>
              </a:rPr>
              <a:t>27 Entonces tomó a su </a:t>
            </a:r>
            <a:r>
              <a:rPr lang="es-CO" dirty="0" smtClean="0">
                <a:latin typeface="Agency FB" pitchFamily="34" charset="0"/>
              </a:rPr>
              <a:t>primogénito, que </a:t>
            </a:r>
            <a:r>
              <a:rPr lang="es-CO" dirty="0">
                <a:latin typeface="Agency FB" pitchFamily="34" charset="0"/>
              </a:rPr>
              <a:t>había de reinar en su lugar, y lo sacrificó en </a:t>
            </a:r>
            <a:r>
              <a:rPr lang="es-CO" dirty="0" smtClean="0">
                <a:latin typeface="Agency FB" pitchFamily="34" charset="0"/>
              </a:rPr>
              <a:t>holocausto </a:t>
            </a:r>
            <a:r>
              <a:rPr lang="es-CO" dirty="0">
                <a:latin typeface="Agency FB" pitchFamily="34" charset="0"/>
              </a:rPr>
              <a:t>sobre el </a:t>
            </a:r>
            <a:r>
              <a:rPr lang="es-CO" dirty="0" smtClean="0">
                <a:latin typeface="Agency FB" pitchFamily="34" charset="0"/>
              </a:rPr>
              <a:t>muro</a:t>
            </a:r>
            <a:endParaRPr lang="es-CO" dirty="0">
              <a:latin typeface="Agency FB" pitchFamily="34" charset="0"/>
            </a:endParaRPr>
          </a:p>
          <a:p>
            <a:endParaRPr lang="es-CO" dirty="0"/>
          </a:p>
        </p:txBody>
      </p:sp>
    </p:spTree>
    <p:extLst>
      <p:ext uri="{BB962C8B-B14F-4D97-AF65-F5344CB8AC3E}">
        <p14:creationId xmlns:p14="http://schemas.microsoft.com/office/powerpoint/2010/main" val="143924310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El rey de Moab, sacrifica a su hijo primogénito al dios Quemos.</a:t>
            </a:r>
            <a:endParaRPr lang="es-CO" dirty="0"/>
          </a:p>
        </p:txBody>
      </p:sp>
      <p:sp>
        <p:nvSpPr>
          <p:cNvPr id="3" name="2 Marcador de contenido"/>
          <p:cNvSpPr>
            <a:spLocks noGrp="1"/>
          </p:cNvSpPr>
          <p:nvPr>
            <p:ph idx="1"/>
          </p:nvPr>
        </p:nvSpPr>
        <p:spPr>
          <a:xfrm>
            <a:off x="457200" y="5373216"/>
            <a:ext cx="8229600" cy="1152128"/>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De la misma forma, Jefté promete presentarle a Dios en holocausto, a quien saliera a recibirle, en gratitud por el triunfo obtenido en la batalla. </a:t>
            </a: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876457"/>
            <a:ext cx="4248472" cy="324742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876457"/>
            <a:ext cx="3600400" cy="3247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237199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bg1"/>
          </a:solidFill>
          <a:effectLst>
            <a:glow rad="101600">
              <a:srgbClr val="C00000">
                <a:alpha val="60000"/>
              </a:srgbClr>
            </a:glow>
          </a:effectLst>
        </p:spPr>
        <p:txBody>
          <a:bodyPr>
            <a:normAutofit fontScale="92500" lnSpcReduction="20000"/>
          </a:bodyPr>
          <a:lstStyle/>
          <a:p>
            <a:pPr marL="0" indent="0">
              <a:buNone/>
            </a:pPr>
            <a:r>
              <a:rPr lang="es-CO" dirty="0"/>
              <a:t>La ley de Moisés prohibía sacrificios humanos </a:t>
            </a:r>
            <a:r>
              <a:rPr lang="es-CO" dirty="0" smtClean="0">
                <a:solidFill>
                  <a:srgbClr val="FF0000"/>
                </a:solidFill>
              </a:rPr>
              <a:t>Lev.18:21</a:t>
            </a:r>
            <a:r>
              <a:rPr lang="es-CO" dirty="0" smtClean="0"/>
              <a:t>.</a:t>
            </a:r>
            <a:r>
              <a:rPr lang="es-CO" dirty="0"/>
              <a:t> "</a:t>
            </a:r>
            <a:r>
              <a:rPr lang="es-CO" dirty="0">
                <a:latin typeface="Agency FB" pitchFamily="34" charset="0"/>
              </a:rPr>
              <a:t>No darás un hijo tuyo para ofrecerlo por fuego a Moloc</a:t>
            </a:r>
            <a:r>
              <a:rPr lang="es-CO" dirty="0" smtClean="0">
                <a:latin typeface="Agency FB" pitchFamily="34" charset="0"/>
              </a:rPr>
              <a:t>; </a:t>
            </a:r>
            <a:r>
              <a:rPr lang="es-CO" dirty="0">
                <a:latin typeface="Agency FB" pitchFamily="34" charset="0"/>
              </a:rPr>
              <a:t>no profanarás así el nombre de tu Dios. </a:t>
            </a:r>
            <a:r>
              <a:rPr lang="es-CO" u="sng" dirty="0">
                <a:latin typeface="Agency FB" pitchFamily="34" charset="0"/>
              </a:rPr>
              <a:t>Yo, Jehová</a:t>
            </a:r>
            <a:r>
              <a:rPr lang="es-CO" dirty="0"/>
              <a:t>. </a:t>
            </a:r>
          </a:p>
          <a:p>
            <a:pPr marL="0" indent="0">
              <a:buNone/>
            </a:pPr>
            <a:r>
              <a:rPr lang="es-CO" dirty="0" smtClean="0">
                <a:solidFill>
                  <a:srgbClr val="FF0000"/>
                </a:solidFill>
              </a:rPr>
              <a:t>Deu. 12:31</a:t>
            </a:r>
            <a:r>
              <a:rPr lang="es-CO" dirty="0" smtClean="0"/>
              <a:t>. «</a:t>
            </a:r>
            <a:r>
              <a:rPr lang="es-CO" dirty="0" smtClean="0">
                <a:latin typeface="Agency FB" pitchFamily="34" charset="0"/>
              </a:rPr>
              <a:t>No </a:t>
            </a:r>
            <a:r>
              <a:rPr lang="es-CO" dirty="0">
                <a:latin typeface="Agency FB" pitchFamily="34" charset="0"/>
              </a:rPr>
              <a:t>harás así a Jehová, tu Dios, porque todas las cosas abominables que Jehová aborrece las hicieron ellos a sus dioses, pues aun a sus hijos y a sus hijas quemaban al fuego en honor de sus </a:t>
            </a:r>
            <a:r>
              <a:rPr lang="es-CO" dirty="0" smtClean="0">
                <a:latin typeface="Agency FB" pitchFamily="34" charset="0"/>
              </a:rPr>
              <a:t>dioses»</a:t>
            </a:r>
          </a:p>
          <a:p>
            <a:pPr marL="0" indent="0">
              <a:buNone/>
            </a:pPr>
            <a:r>
              <a:rPr lang="es-CO" dirty="0" smtClean="0"/>
              <a:t> </a:t>
            </a:r>
          </a:p>
          <a:p>
            <a:pPr marL="400050" lvl="1" indent="0">
              <a:buNone/>
            </a:pPr>
            <a:r>
              <a:rPr lang="es-CO" dirty="0" smtClean="0"/>
              <a:t>Pero</a:t>
            </a:r>
            <a:r>
              <a:rPr lang="es-CO" dirty="0"/>
              <a:t>, hasta los tiempos de Acaz y Manasés </a:t>
            </a:r>
            <a:r>
              <a:rPr lang="es-CO" dirty="0" smtClean="0"/>
              <a:t>lo habían practicado, según lo registra </a:t>
            </a:r>
            <a:r>
              <a:rPr lang="es-CO" dirty="0" smtClean="0">
                <a:solidFill>
                  <a:srgbClr val="FF0000"/>
                </a:solidFill>
              </a:rPr>
              <a:t>2Cron. 28:3</a:t>
            </a:r>
            <a:r>
              <a:rPr lang="es-CO" dirty="0" smtClean="0"/>
              <a:t>. «</a:t>
            </a:r>
            <a:r>
              <a:rPr lang="es-CO" dirty="0" smtClean="0">
                <a:latin typeface="Agency FB" pitchFamily="34" charset="0"/>
              </a:rPr>
              <a:t>Quemó </a:t>
            </a:r>
            <a:r>
              <a:rPr lang="es-CO" dirty="0">
                <a:latin typeface="Agency FB" pitchFamily="34" charset="0"/>
              </a:rPr>
              <a:t>también incienso en el valle de los hijos de Hinom, e hizo pasar a sus hijos por fuego, conforme a las abominaciones de las naciones que Jehová había arrojado de la presencia de los hijos de </a:t>
            </a:r>
            <a:r>
              <a:rPr lang="es-CO" dirty="0" smtClean="0">
                <a:latin typeface="Agency FB" pitchFamily="34" charset="0"/>
              </a:rPr>
              <a:t>Israel</a:t>
            </a:r>
            <a:r>
              <a:rPr lang="es-CO" dirty="0" smtClean="0"/>
              <a:t>»</a:t>
            </a:r>
          </a:p>
          <a:p>
            <a:pPr marL="400050" lvl="1" indent="0">
              <a:buNone/>
            </a:pPr>
            <a:r>
              <a:rPr lang="es-CO" dirty="0" smtClean="0">
                <a:solidFill>
                  <a:srgbClr val="FF0000"/>
                </a:solidFill>
              </a:rPr>
              <a:t>2Cron. 33:6</a:t>
            </a:r>
            <a:r>
              <a:rPr lang="es-CO" dirty="0" smtClean="0"/>
              <a:t>. </a:t>
            </a:r>
            <a:r>
              <a:rPr lang="es-CO" dirty="0">
                <a:latin typeface="Agency FB" pitchFamily="34" charset="0"/>
              </a:rPr>
              <a:t>Pasó sus hijos por fuego en el valle del hijo de Hinom, y observaba los tiempos, confiaba en </a:t>
            </a:r>
            <a:r>
              <a:rPr lang="es-CO" dirty="0" smtClean="0">
                <a:latin typeface="Agency FB" pitchFamily="34" charset="0"/>
              </a:rPr>
              <a:t>agüeros, </a:t>
            </a:r>
            <a:r>
              <a:rPr lang="es-CO" dirty="0">
                <a:latin typeface="Agency FB" pitchFamily="34" charset="0"/>
              </a:rPr>
              <a:t>era dado a adivinaciones y consultaba a adivinos y encantadores; se excedió en hacer lo malo ante los ojos de Jehová, hasta encender su ira</a:t>
            </a:r>
            <a:r>
              <a:rPr lang="es-CO" dirty="0" smtClean="0">
                <a:latin typeface="Agency FB" pitchFamily="34" charset="0"/>
              </a:rPr>
              <a:t>.</a:t>
            </a:r>
          </a:p>
          <a:p>
            <a:endParaRPr lang="es-CO" dirty="0"/>
          </a:p>
        </p:txBody>
      </p:sp>
    </p:spTree>
    <p:extLst>
      <p:ext uri="{BB962C8B-B14F-4D97-AF65-F5344CB8AC3E}">
        <p14:creationId xmlns:p14="http://schemas.microsoft.com/office/powerpoint/2010/main" val="1756092668"/>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effectLst>
            <a:glow rad="101600">
              <a:srgbClr val="C00000">
                <a:alpha val="60000"/>
              </a:srgbClr>
            </a:glow>
          </a:effectLst>
        </p:spPr>
        <p:txBody>
          <a:bodyPr>
            <a:normAutofit fontScale="85000" lnSpcReduction="20000"/>
          </a:bodyPr>
          <a:lstStyle/>
          <a:p>
            <a:pPr marL="0" indent="0" algn="ctr">
              <a:buNone/>
            </a:pPr>
            <a:r>
              <a:rPr lang="es-CO" dirty="0"/>
              <a:t>El Espíritu de Dios vino sobre Jefté para que Israel pudiera ser salvado de la destrucción.  </a:t>
            </a:r>
            <a:endParaRPr lang="es-CO" dirty="0" smtClean="0"/>
          </a:p>
          <a:p>
            <a:pPr marL="0" indent="0" algn="ctr">
              <a:buNone/>
            </a:pPr>
            <a:r>
              <a:rPr lang="es-CO" b="1" dirty="0" smtClean="0"/>
              <a:t>Pero </a:t>
            </a:r>
            <a:r>
              <a:rPr lang="es-CO" b="1" dirty="0"/>
              <a:t>la presencia del Espíritu no garantiza infalibilidad ni </a:t>
            </a:r>
            <a:r>
              <a:rPr lang="es-CO" b="1" dirty="0" smtClean="0"/>
              <a:t>omnisciencia (saber todo).  </a:t>
            </a:r>
            <a:r>
              <a:rPr lang="es-CO" b="1" dirty="0"/>
              <a:t>Quien recibe el Espíritu sigue teniendo libre albedrío, y se espera de él que progrese debidamente en su crecimiento y conocimiento espirituales</a:t>
            </a:r>
            <a:r>
              <a:rPr lang="es-CO" dirty="0"/>
              <a:t>. </a:t>
            </a:r>
            <a:endParaRPr lang="es-CO" dirty="0" smtClean="0"/>
          </a:p>
          <a:p>
            <a:pPr marL="0" indent="0" algn="ctr">
              <a:buNone/>
            </a:pPr>
            <a:r>
              <a:rPr lang="es-CO" dirty="0" smtClean="0"/>
              <a:t>Jefté</a:t>
            </a:r>
            <a:r>
              <a:rPr lang="es-CO" dirty="0"/>
              <a:t>, ignorando lo que era correcto, precipitadamente prometió algo malo.  De la misma manera, aunque Gedeón estuvo revestido del Espíritu de Jehová y efectuó una gran liberación, el Espíritu no le impidió que estableciera un culto legal. </a:t>
            </a:r>
            <a:r>
              <a:rPr lang="es-CO" dirty="0" smtClean="0">
                <a:solidFill>
                  <a:srgbClr val="FF0000"/>
                </a:solidFill>
              </a:rPr>
              <a:t>Ver Jueces 6:25-32</a:t>
            </a:r>
            <a:r>
              <a:rPr lang="es-CO" dirty="0">
                <a:solidFill>
                  <a:srgbClr val="FF0000"/>
                </a:solidFill>
              </a:rPr>
              <a:t>.</a:t>
            </a:r>
            <a:endParaRPr lang="es-CO" dirty="0" smtClean="0">
              <a:solidFill>
                <a:srgbClr val="FF0000"/>
              </a:solidFill>
            </a:endParaRPr>
          </a:p>
          <a:p>
            <a:pPr marL="0" indent="0" algn="ctr">
              <a:buNone/>
            </a:pPr>
            <a:endParaRPr lang="es-CO" dirty="0" smtClean="0"/>
          </a:p>
          <a:p>
            <a:pPr marL="0" indent="0" algn="ctr">
              <a:buNone/>
            </a:pPr>
            <a:r>
              <a:rPr lang="es-CO" dirty="0" smtClean="0"/>
              <a:t>Este </a:t>
            </a:r>
            <a:r>
              <a:rPr lang="es-CO" dirty="0"/>
              <a:t>relato del voto precipitado de Jefté se narra, como tantos otros casos bíblicos, sin notas ni comentarios pues no son necesarios.  </a:t>
            </a:r>
            <a:r>
              <a:rPr lang="es-CO" b="1" dirty="0"/>
              <a:t>En el caso de Jefté sólo cabe la </a:t>
            </a:r>
            <a:r>
              <a:rPr lang="es-CO" b="1" dirty="0" smtClean="0"/>
              <a:t>desaprobación, de </a:t>
            </a:r>
            <a:r>
              <a:rPr lang="es-CO" b="1" dirty="0"/>
              <a:t>Jehová</a:t>
            </a:r>
            <a:r>
              <a:rPr lang="es-CO" dirty="0"/>
              <a:t>. </a:t>
            </a:r>
          </a:p>
        </p:txBody>
      </p:sp>
    </p:spTree>
    <p:extLst>
      <p:ext uri="{BB962C8B-B14F-4D97-AF65-F5344CB8AC3E}">
        <p14:creationId xmlns:p14="http://schemas.microsoft.com/office/powerpoint/2010/main" val="899829093"/>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effectLst>
            <a:glow rad="101600">
              <a:srgbClr val="C00000">
                <a:alpha val="60000"/>
              </a:srgbClr>
            </a:glow>
          </a:effectLst>
        </p:spPr>
        <p:txBody>
          <a:bodyPr>
            <a:normAutofit fontScale="85000" lnSpcReduction="20000"/>
          </a:bodyPr>
          <a:lstStyle/>
          <a:p>
            <a:pPr marL="0" indent="0" algn="ctr">
              <a:buNone/>
            </a:pPr>
            <a:r>
              <a:rPr lang="es-CO" sz="4100" b="1" dirty="0" smtClean="0"/>
              <a:t>«Será </a:t>
            </a:r>
            <a:r>
              <a:rPr lang="es-CO" sz="4100" b="1" dirty="0"/>
              <a:t>de Jehová, </a:t>
            </a:r>
            <a:endParaRPr lang="es-CO" sz="4100" b="1" dirty="0" smtClean="0"/>
          </a:p>
          <a:p>
            <a:pPr marL="0" indent="0" algn="ctr">
              <a:buNone/>
            </a:pPr>
            <a:r>
              <a:rPr lang="es-CO" sz="4100" b="1" dirty="0"/>
              <a:t>Y</a:t>
            </a:r>
            <a:r>
              <a:rPr lang="es-CO" sz="4100" b="1" dirty="0" smtClean="0"/>
              <a:t> </a:t>
            </a:r>
            <a:r>
              <a:rPr lang="es-CO" sz="4100" b="1" dirty="0" smtClean="0"/>
              <a:t>lo </a:t>
            </a:r>
            <a:r>
              <a:rPr lang="es-CO" sz="4100" b="1" dirty="0"/>
              <a:t>ofreceré en </a:t>
            </a:r>
            <a:r>
              <a:rPr lang="es-CO" sz="4100" b="1" dirty="0" smtClean="0"/>
              <a:t>holocausto» </a:t>
            </a:r>
            <a:endParaRPr lang="es-CO" sz="4100" b="1" dirty="0"/>
          </a:p>
          <a:p>
            <a:pPr marL="0" indent="0">
              <a:buNone/>
            </a:pPr>
            <a:endParaRPr lang="es-CO" dirty="0"/>
          </a:p>
          <a:p>
            <a:pPr marL="0" indent="0" algn="ctr">
              <a:buNone/>
            </a:pPr>
            <a:r>
              <a:rPr lang="es-CO" dirty="0" smtClean="0"/>
              <a:t>Algunos </a:t>
            </a:r>
            <a:r>
              <a:rPr lang="es-CO" dirty="0"/>
              <a:t>han procurado traducir la conjunción hebrea por “o”.  Creen que Jefté habría dicho en realidad: </a:t>
            </a:r>
            <a:endParaRPr lang="es-CO" dirty="0" smtClean="0"/>
          </a:p>
          <a:p>
            <a:pPr marL="0" indent="0" algn="ctr">
              <a:buNone/>
            </a:pPr>
            <a:r>
              <a:rPr lang="es-CO" dirty="0" smtClean="0"/>
              <a:t>“</a:t>
            </a:r>
            <a:r>
              <a:rPr lang="es-CO" b="1" dirty="0"/>
              <a:t>Cualquier cosa que saliere de las puertas de mi casa a recibirme será </a:t>
            </a:r>
            <a:r>
              <a:rPr lang="es-CO" b="1" dirty="0" smtClean="0"/>
              <a:t>consagrada exclusivamente al servicio del señor, SI ES UN SER HUMANO, «O», SI ES UN ANIMAL LIMPIO, </a:t>
            </a:r>
            <a:r>
              <a:rPr lang="es-CO" b="1" dirty="0"/>
              <a:t>lo ofreceré como holocausto</a:t>
            </a:r>
            <a:r>
              <a:rPr lang="es-CO" dirty="0"/>
              <a:t>”.  </a:t>
            </a:r>
            <a:endParaRPr lang="es-CO" dirty="0" smtClean="0"/>
          </a:p>
          <a:p>
            <a:pPr marL="0" indent="0" algn="ctr">
              <a:buNone/>
            </a:pPr>
            <a:r>
              <a:rPr lang="es-CO" dirty="0" smtClean="0"/>
              <a:t>Ya </a:t>
            </a:r>
            <a:r>
              <a:rPr lang="es-CO" dirty="0"/>
              <a:t>que salió la hija de Jefté a recibirlo, tales intérpretes dicen que se aplicaría la primera frase: “</a:t>
            </a:r>
            <a:r>
              <a:rPr lang="es-CO" b="1" dirty="0"/>
              <a:t>será de Jehová</a:t>
            </a:r>
            <a:r>
              <a:rPr lang="es-CO" dirty="0"/>
              <a:t>”.  </a:t>
            </a:r>
            <a:endParaRPr lang="es-CO" dirty="0" smtClean="0"/>
          </a:p>
          <a:p>
            <a:pPr marL="0" indent="0">
              <a:buNone/>
            </a:pPr>
            <a:endParaRPr lang="es-CO" dirty="0" smtClean="0"/>
          </a:p>
          <a:p>
            <a:pPr marL="0" indent="0" algn="ctr">
              <a:buNone/>
            </a:pPr>
            <a:r>
              <a:rPr lang="es-CO" dirty="0" smtClean="0"/>
              <a:t>Los </a:t>
            </a:r>
            <a:r>
              <a:rPr lang="es-CO" dirty="0"/>
              <a:t>comentadores que toman esta posición explican que la declaración de Jefté significa que la muchacha nunca se casó, sino que se dedicó al servicio religioso durante toda la </a:t>
            </a:r>
            <a:r>
              <a:rPr lang="es-CO" dirty="0" smtClean="0"/>
              <a:t>vida.     </a:t>
            </a:r>
            <a:endParaRPr lang="es-CO" dirty="0"/>
          </a:p>
        </p:txBody>
      </p:sp>
    </p:spTree>
    <p:extLst>
      <p:ext uri="{BB962C8B-B14F-4D97-AF65-F5344CB8AC3E}">
        <p14:creationId xmlns:p14="http://schemas.microsoft.com/office/powerpoint/2010/main" val="385205812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3754760" cy="1498178"/>
          </a:xfrm>
        </p:spPr>
        <p:txBody>
          <a:bodyPr>
            <a:noAutofit/>
          </a:bodyPr>
          <a:lstStyle/>
          <a:p>
            <a:r>
              <a:rPr lang="es-CO" sz="2000" b="1" dirty="0"/>
              <a:t>SI ES UN SER </a:t>
            </a:r>
            <a:r>
              <a:rPr lang="es-CO" sz="2000" b="1" dirty="0" smtClean="0"/>
              <a:t>HUMANO, </a:t>
            </a:r>
            <a:br>
              <a:rPr lang="es-CO" sz="2000" b="1" dirty="0" smtClean="0"/>
            </a:br>
            <a:r>
              <a:rPr lang="es-CO" sz="2000" b="1" dirty="0" smtClean="0"/>
              <a:t>el que saliere a recibirme</a:t>
            </a:r>
            <a:br>
              <a:rPr lang="es-CO" sz="2000" b="1" dirty="0" smtClean="0"/>
            </a:br>
            <a:r>
              <a:rPr lang="es-CO" sz="2000" b="1" dirty="0" smtClean="0"/>
              <a:t>¡será consagrado </a:t>
            </a:r>
            <a:r>
              <a:rPr lang="es-CO" sz="2000" b="1" dirty="0"/>
              <a:t>exclusivamente al servicio del </a:t>
            </a:r>
            <a:r>
              <a:rPr lang="es-CO" sz="2000" b="1" dirty="0" smtClean="0"/>
              <a:t>señor</a:t>
            </a:r>
            <a:r>
              <a:rPr lang="es-CO" sz="3200" b="1" dirty="0"/>
              <a:t>!</a:t>
            </a:r>
            <a:r>
              <a:rPr lang="es-CO" sz="3200" b="1" dirty="0" smtClean="0"/>
              <a:t> </a:t>
            </a:r>
            <a:endParaRPr lang="es-CO" sz="3200" b="1" dirty="0"/>
          </a:p>
        </p:txBody>
      </p:sp>
      <p:sp>
        <p:nvSpPr>
          <p:cNvPr id="3" name="2 Marcador de contenido"/>
          <p:cNvSpPr>
            <a:spLocks noGrp="1"/>
          </p:cNvSpPr>
          <p:nvPr>
            <p:ph idx="1"/>
          </p:nvPr>
        </p:nvSpPr>
        <p:spPr>
          <a:xfrm>
            <a:off x="457200" y="5157192"/>
            <a:ext cx="8229600" cy="968971"/>
          </a:xfrm>
        </p:spPr>
        <p:txBody>
          <a:bodyPr>
            <a:normAutofit/>
          </a:bodyPr>
          <a:lstStyle/>
          <a:p>
            <a:pPr marL="0" indent="0" algn="ctr">
              <a:buNone/>
            </a:pPr>
            <a:r>
              <a:rPr lang="es-CO" sz="4000" b="1" dirty="0"/>
              <a:t>¿</a:t>
            </a:r>
            <a:r>
              <a:rPr lang="es-CO" sz="4000" b="1" dirty="0" smtClean="0"/>
              <a:t>Sería esto lo que quiso decir Jefté?</a:t>
            </a:r>
            <a:endParaRPr lang="es-CO" sz="40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916832"/>
            <a:ext cx="3672408" cy="29153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916832"/>
            <a:ext cx="3672408" cy="29153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716016" y="548680"/>
            <a:ext cx="3672408" cy="1015663"/>
          </a:xfrm>
          <a:prstGeom prst="rect">
            <a:avLst/>
          </a:prstGeom>
        </p:spPr>
        <p:txBody>
          <a:bodyPr wrap="square">
            <a:spAutoFit/>
          </a:bodyPr>
          <a:lstStyle/>
          <a:p>
            <a:pPr algn="ctr"/>
            <a:r>
              <a:rPr lang="es-CO" sz="2000" b="1" dirty="0"/>
              <a:t>O», SI ES UN ANIMAL LIMPIO</a:t>
            </a:r>
            <a:r>
              <a:rPr lang="es-CO" sz="2000" b="1" dirty="0" smtClean="0"/>
              <a:t>, el que saliere a recibirme </a:t>
            </a:r>
          </a:p>
          <a:p>
            <a:pPr algn="ctr"/>
            <a:r>
              <a:rPr lang="es-CO" sz="2000" b="1" dirty="0" smtClean="0"/>
              <a:t>¡lo </a:t>
            </a:r>
            <a:r>
              <a:rPr lang="es-CO" sz="2000" b="1" dirty="0"/>
              <a:t>ofreceré como </a:t>
            </a:r>
            <a:r>
              <a:rPr lang="es-CO" sz="2000" b="1" dirty="0" smtClean="0"/>
              <a:t>holocausto! </a:t>
            </a:r>
            <a:endParaRPr lang="es-CO" sz="2000" b="1" dirty="0"/>
          </a:p>
        </p:txBody>
      </p:sp>
    </p:spTree>
    <p:extLst>
      <p:ext uri="{BB962C8B-B14F-4D97-AF65-F5344CB8AC3E}">
        <p14:creationId xmlns:p14="http://schemas.microsoft.com/office/powerpoint/2010/main" val="413504312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960440"/>
          </a:xfrm>
          <a:solidFill>
            <a:schemeClr val="bg1"/>
          </a:solidFill>
          <a:effectLst>
            <a:glow rad="101600">
              <a:srgbClr val="C00000">
                <a:alpha val="60000"/>
              </a:srgbClr>
            </a:glow>
          </a:effectLst>
        </p:spPr>
        <p:txBody>
          <a:bodyPr>
            <a:normAutofit fontScale="92500" lnSpcReduction="10000"/>
          </a:bodyPr>
          <a:lstStyle/>
          <a:p>
            <a:pPr marL="0" indent="0">
              <a:buNone/>
            </a:pPr>
            <a:r>
              <a:rPr lang="es-CO" sz="3600" b="1" dirty="0" smtClean="0"/>
              <a:t>1</a:t>
            </a:r>
            <a:r>
              <a:rPr lang="es-CO" dirty="0" smtClean="0"/>
              <a:t>. </a:t>
            </a:r>
            <a:r>
              <a:rPr lang="es-CO" sz="2800" u="sng" dirty="0" smtClean="0"/>
              <a:t>El </a:t>
            </a:r>
            <a:r>
              <a:rPr lang="es-CO" sz="2800" u="sng" dirty="0"/>
              <a:t>dolor de Jefté</a:t>
            </a:r>
            <a:r>
              <a:rPr lang="es-CO" sz="2800" dirty="0"/>
              <a:t> </a:t>
            </a:r>
            <a:r>
              <a:rPr lang="es-CO" sz="2800" dirty="0" smtClean="0"/>
              <a:t>registrado en </a:t>
            </a:r>
            <a:r>
              <a:rPr lang="es-CO" sz="2800" dirty="0">
                <a:solidFill>
                  <a:srgbClr val="FF0000"/>
                </a:solidFill>
              </a:rPr>
              <a:t>Jueces11:35</a:t>
            </a:r>
            <a:r>
              <a:rPr lang="es-CO" sz="2800" dirty="0">
                <a:latin typeface="Agency FB" pitchFamily="34" charset="0"/>
              </a:rPr>
              <a:t>. Y cuando él la vio, rompió sus vestidos, diciendo: ¡Ay, hija mía! en verdad me has abatido, y tú misma has venido a ser causa de mi dolor; porque le he dado palabra a Jehová, y no podré retractarme. </a:t>
            </a:r>
            <a:endParaRPr lang="es-CO" sz="2800" dirty="0" smtClean="0">
              <a:latin typeface="Agency FB" pitchFamily="34" charset="0"/>
            </a:endParaRPr>
          </a:p>
          <a:p>
            <a:pPr marL="0" indent="0">
              <a:buNone/>
            </a:pPr>
            <a:r>
              <a:rPr lang="es-CO" sz="3600" b="1" dirty="0" smtClean="0"/>
              <a:t>2. </a:t>
            </a:r>
            <a:r>
              <a:rPr lang="es-CO" sz="2800" u="sng" dirty="0"/>
              <a:t>E</a:t>
            </a:r>
            <a:r>
              <a:rPr lang="es-CO" sz="2800" u="sng" dirty="0" smtClean="0"/>
              <a:t>l </a:t>
            </a:r>
            <a:r>
              <a:rPr lang="es-CO" sz="2800" u="sng" dirty="0"/>
              <a:t>llanto de su hija</a:t>
            </a:r>
            <a:r>
              <a:rPr lang="es-CO" sz="2800" dirty="0"/>
              <a:t> </a:t>
            </a:r>
            <a:r>
              <a:rPr lang="es-CO" sz="2800" dirty="0">
                <a:solidFill>
                  <a:srgbClr val="FF0000"/>
                </a:solidFill>
              </a:rPr>
              <a:t>Jueces11:37. </a:t>
            </a:r>
            <a:r>
              <a:rPr lang="es-CO" sz="2800" dirty="0">
                <a:latin typeface="Agency FB" pitchFamily="34" charset="0"/>
              </a:rPr>
              <a:t>Y volvió a decir a su padre: Concédeme esto: déjame por dos meses que vaya y descienda por los montes, y llore mi virginidad, yo y mis compañeras.</a:t>
            </a:r>
            <a:endParaRPr lang="es-CO" sz="2800" dirty="0" smtClean="0">
              <a:latin typeface="Agency FB" pitchFamily="34" charset="0"/>
            </a:endParaRPr>
          </a:p>
          <a:p>
            <a:pPr marL="0" indent="0">
              <a:buNone/>
            </a:pPr>
            <a:r>
              <a:rPr lang="es-CO" sz="3600" b="1" dirty="0" smtClean="0"/>
              <a:t>3</a:t>
            </a:r>
            <a:r>
              <a:rPr lang="es-CO" dirty="0" smtClean="0"/>
              <a:t>. </a:t>
            </a:r>
            <a:r>
              <a:rPr lang="es-CO" sz="2800" u="sng" dirty="0"/>
              <a:t>L</a:t>
            </a:r>
            <a:r>
              <a:rPr lang="es-CO" sz="2800" u="sng" dirty="0" smtClean="0"/>
              <a:t>a </a:t>
            </a:r>
            <a:r>
              <a:rPr lang="es-CO" sz="2800" u="sng" dirty="0"/>
              <a:t>impresión causada sobre los </a:t>
            </a:r>
            <a:r>
              <a:rPr lang="es-CO" sz="2800" u="sng" dirty="0" smtClean="0"/>
              <a:t>contemporáneos</a:t>
            </a:r>
            <a:r>
              <a:rPr lang="es-CO" sz="2800" dirty="0" smtClean="0"/>
              <a:t> registrada en el mismo texto.</a:t>
            </a:r>
          </a:p>
        </p:txBody>
      </p:sp>
      <p:sp>
        <p:nvSpPr>
          <p:cNvPr id="4" name="3 Rectángulo"/>
          <p:cNvSpPr/>
          <p:nvPr/>
        </p:nvSpPr>
        <p:spPr>
          <a:xfrm>
            <a:off x="1115616" y="4437112"/>
            <a:ext cx="4572000" cy="1631216"/>
          </a:xfrm>
          <a:prstGeom prst="rect">
            <a:avLst/>
          </a:prstGeom>
        </p:spPr>
        <p:txBody>
          <a:bodyPr>
            <a:spAutoFit/>
          </a:bodyPr>
          <a:lstStyle/>
          <a:p>
            <a:r>
              <a:rPr lang="es-CO" sz="2400" dirty="0"/>
              <a:t>Esto exigen algo enteramente fuera de lo común, algo más que el holocausto de un simple animal, lo cual se realizada frecuentemente</a:t>
            </a:r>
            <a:r>
              <a:rPr lang="es-CO" sz="2800"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437111"/>
            <a:ext cx="2070720" cy="194499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441223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435280" cy="6408712"/>
          </a:xfrm>
          <a:solidFill>
            <a:schemeClr val="bg1"/>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r>
              <a:rPr lang="es-CO" sz="2800" b="1" dirty="0" smtClean="0">
                <a:solidFill>
                  <a:srgbClr val="FF0000"/>
                </a:solidFill>
              </a:rPr>
              <a:t>Verso </a:t>
            </a:r>
            <a:r>
              <a:rPr lang="es-CO" sz="2800" b="1" dirty="0">
                <a:solidFill>
                  <a:srgbClr val="FF0000"/>
                </a:solidFill>
              </a:rPr>
              <a:t>34:  </a:t>
            </a:r>
            <a:r>
              <a:rPr lang="es-CO" sz="2800" dirty="0">
                <a:latin typeface="Agency FB" pitchFamily="34" charset="0"/>
              </a:rPr>
              <a:t>Entonces volvió Jefté a </a:t>
            </a:r>
            <a:r>
              <a:rPr lang="es-CO" sz="2800" dirty="0">
                <a:latin typeface="Agency FB" pitchFamily="34" charset="0"/>
              </a:rPr>
              <a:t>Mizpa</a:t>
            </a:r>
            <a:r>
              <a:rPr lang="es-CO" sz="2800" dirty="0">
                <a:latin typeface="Agency FB" pitchFamily="34" charset="0"/>
              </a:rPr>
              <a:t>, a su casa; y he aquí su hija que salía a recibirle con panderos y danzas, y ella era sola, su hija única; no tenía fuera de ella hijo ni hija.</a:t>
            </a:r>
          </a:p>
          <a:p>
            <a:pPr lvl="1"/>
            <a:r>
              <a:rPr lang="es-CO" b="1" dirty="0" smtClean="0"/>
              <a:t>Era </a:t>
            </a:r>
            <a:r>
              <a:rPr lang="es-CO" b="1" dirty="0"/>
              <a:t>costumbre </a:t>
            </a:r>
            <a:r>
              <a:rPr lang="es-CO" dirty="0"/>
              <a:t>que las mujeres recibieran así a los hombres cuando volvían victoriosos de la </a:t>
            </a:r>
            <a:r>
              <a:rPr lang="es-CO" dirty="0" smtClean="0"/>
              <a:t>guerra. </a:t>
            </a:r>
            <a:r>
              <a:rPr lang="es-CO" dirty="0"/>
              <a:t>Así lo registra </a:t>
            </a:r>
            <a:r>
              <a:rPr lang="es-CO" dirty="0">
                <a:solidFill>
                  <a:srgbClr val="FF0000"/>
                </a:solidFill>
              </a:rPr>
              <a:t>1Sam.18:6</a:t>
            </a:r>
            <a:r>
              <a:rPr lang="es-CO" dirty="0" smtClean="0"/>
              <a:t>.</a:t>
            </a:r>
          </a:p>
          <a:p>
            <a:pPr lvl="1"/>
            <a:r>
              <a:rPr lang="es-CO" dirty="0" smtClean="0"/>
              <a:t> </a:t>
            </a:r>
            <a:r>
              <a:rPr lang="es-CO" dirty="0">
                <a:latin typeface="Agency FB" pitchFamily="34" charset="0"/>
              </a:rPr>
              <a:t>Aconteció que cuando volvían ellos, cuando David volvió de matar al filisteo, salieron las mujeres de todas las ciudades de Israel cantando y danzando, para recibir al rey Saúl, con panderos, con cánticos de alegría y con instrumentos de música</a:t>
            </a:r>
          </a:p>
          <a:p>
            <a:pPr lvl="1"/>
            <a:r>
              <a:rPr lang="es-CO" dirty="0" smtClean="0"/>
              <a:t>Y </a:t>
            </a:r>
            <a:r>
              <a:rPr lang="es-CO" dirty="0" smtClean="0">
                <a:solidFill>
                  <a:srgbClr val="FF0000"/>
                </a:solidFill>
              </a:rPr>
              <a:t>Ex. 15:20</a:t>
            </a:r>
            <a:r>
              <a:rPr lang="es-CO" dirty="0"/>
              <a:t>. </a:t>
            </a:r>
            <a:r>
              <a:rPr lang="es-CO" dirty="0">
                <a:latin typeface="Agency FB" pitchFamily="34" charset="0"/>
              </a:rPr>
              <a:t>Y María la profetisa, hermana de Aarón, tomó un pandero en su mano, y todas las mujeres salieron en pos de ella con panderos y danzas</a:t>
            </a:r>
            <a:r>
              <a:rPr lang="es-CO" dirty="0"/>
              <a:t>. </a:t>
            </a:r>
            <a:r>
              <a:rPr lang="es-CO" dirty="0" smtClean="0"/>
              <a:t>No se olvide que una mujeres virgen en la Biblia representa a la iglesia, quienes daban alabanza a Dios por las victorias concedidas a su pueblo.  </a:t>
            </a:r>
          </a:p>
          <a:p>
            <a:pPr lvl="1"/>
            <a:endParaRPr lang="es-CO" dirty="0"/>
          </a:p>
          <a:p>
            <a:pPr marL="514350" indent="-457200"/>
            <a:r>
              <a:rPr lang="es-CO" dirty="0" smtClean="0"/>
              <a:t>Hija </a:t>
            </a:r>
            <a:r>
              <a:rPr lang="es-CO" dirty="0"/>
              <a:t>única. </a:t>
            </a:r>
            <a:r>
              <a:rPr lang="es-CO" dirty="0" smtClean="0"/>
              <a:t>El texto es enfático al decir: </a:t>
            </a:r>
            <a:r>
              <a:rPr lang="es-CO" dirty="0"/>
              <a:t>“</a:t>
            </a:r>
            <a:r>
              <a:rPr lang="es-CO" dirty="0">
                <a:latin typeface="Agency FB" pitchFamily="34" charset="0"/>
              </a:rPr>
              <a:t>Ella sola era hija única</a:t>
            </a:r>
            <a:r>
              <a:rPr lang="es-CO" dirty="0"/>
              <a:t>”.  </a:t>
            </a:r>
            <a:r>
              <a:rPr lang="es-CO" dirty="0" smtClean="0"/>
              <a:t>Por tanto, la </a:t>
            </a:r>
            <a:r>
              <a:rPr lang="es-CO" dirty="0"/>
              <a:t>familia de Jefté se extinguiría en Israel, lo cual todos los hebreos deploraban.  </a:t>
            </a:r>
          </a:p>
        </p:txBody>
      </p:sp>
    </p:spTree>
    <p:extLst>
      <p:ext uri="{BB962C8B-B14F-4D97-AF65-F5344CB8AC3E}">
        <p14:creationId xmlns:p14="http://schemas.microsoft.com/office/powerpoint/2010/main" val="26346855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2376265"/>
          </a:xfrm>
        </p:spPr>
        <p:txBody>
          <a:bodyPr>
            <a:normAutofit/>
          </a:bodyPr>
          <a:lstStyle/>
          <a:p>
            <a:r>
              <a:rPr lang="es-CO" sz="2800" dirty="0">
                <a:solidFill>
                  <a:srgbClr val="FF0000"/>
                </a:solidFill>
              </a:rPr>
              <a:t>Verso 35: </a:t>
            </a:r>
            <a:r>
              <a:rPr lang="es-CO" sz="2400" dirty="0">
                <a:latin typeface="Agency FB" pitchFamily="34" charset="0"/>
              </a:rPr>
              <a:t>Y cuando él la vio, </a:t>
            </a:r>
            <a:r>
              <a:rPr lang="es-CO" sz="2400" u="sng" dirty="0">
                <a:latin typeface="Agency FB" pitchFamily="34" charset="0"/>
              </a:rPr>
              <a:t>rompió sus vestidos</a:t>
            </a:r>
            <a:r>
              <a:rPr lang="es-CO" sz="2400" dirty="0">
                <a:latin typeface="Agency FB" pitchFamily="34" charset="0"/>
              </a:rPr>
              <a:t>, diciendo: ¡Ay, hija mía! en verdad me has abatido, y tú misma has venido a ser causa de mi dolor; porque le he dado palabra a Jehová, y no podré retractarme</a:t>
            </a:r>
            <a:r>
              <a:rPr lang="es-CO" sz="2800" dirty="0" smtClean="0"/>
              <a:t>.</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7293" y="1"/>
            <a:ext cx="3597275" cy="27089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95536" y="3284984"/>
            <a:ext cx="8352928" cy="3477875"/>
          </a:xfrm>
          <a:prstGeom prst="rect">
            <a:avLst/>
          </a:prstGeom>
          <a:solidFill>
            <a:schemeClr val="accent4">
              <a:lumMod val="20000"/>
              <a:lumOff val="80000"/>
            </a:schemeClr>
          </a:solidFill>
          <a:effectLst>
            <a:glow rad="101600">
              <a:srgbClr val="C00000">
                <a:alpha val="60000"/>
              </a:srgbClr>
            </a:glow>
          </a:effectLst>
        </p:spPr>
        <p:txBody>
          <a:bodyPr wrap="square">
            <a:spAutoFit/>
          </a:bodyPr>
          <a:lstStyle/>
          <a:p>
            <a:r>
              <a:rPr lang="es-CO" sz="2400" dirty="0" smtClean="0"/>
              <a:t>Hera costumbre </a:t>
            </a:r>
            <a:r>
              <a:rPr lang="es-CO" sz="2400" dirty="0"/>
              <a:t>habitual entre los hebreos para expresar gran </a:t>
            </a:r>
            <a:r>
              <a:rPr lang="es-CO" sz="2400" dirty="0" smtClean="0"/>
              <a:t>dolor, romper sus vestidos. </a:t>
            </a:r>
            <a:r>
              <a:rPr lang="es-CO" sz="2400" dirty="0">
                <a:solidFill>
                  <a:srgbClr val="FF0000"/>
                </a:solidFill>
              </a:rPr>
              <a:t>(</a:t>
            </a:r>
            <a:r>
              <a:rPr lang="es-CO" sz="2400" dirty="0" smtClean="0">
                <a:solidFill>
                  <a:srgbClr val="FF0000"/>
                </a:solidFill>
              </a:rPr>
              <a:t>Gen.37:29</a:t>
            </a:r>
            <a:r>
              <a:rPr lang="es-CO" sz="2400" dirty="0" smtClean="0"/>
              <a:t>). </a:t>
            </a:r>
            <a:r>
              <a:rPr lang="es-CO" sz="2400" dirty="0">
                <a:latin typeface="Agency FB" pitchFamily="34" charset="0"/>
              </a:rPr>
              <a:t>Después Rubén volvió a la cisterna, y no halló a José dentro, y rasgó sus vestidos</a:t>
            </a:r>
            <a:r>
              <a:rPr lang="es-CO" sz="2400" dirty="0"/>
              <a:t>. </a:t>
            </a:r>
            <a:endParaRPr lang="es-CO" sz="2400" dirty="0" smtClean="0"/>
          </a:p>
          <a:p>
            <a:r>
              <a:rPr lang="es-CO" sz="2400" dirty="0" smtClean="0">
                <a:solidFill>
                  <a:srgbClr val="FF0000"/>
                </a:solidFill>
              </a:rPr>
              <a:t>2Sam.13:19</a:t>
            </a:r>
            <a:r>
              <a:rPr lang="es-CO" sz="2400" dirty="0" smtClean="0"/>
              <a:t>. </a:t>
            </a:r>
            <a:r>
              <a:rPr lang="es-CO" sz="2400" dirty="0" smtClean="0">
                <a:latin typeface="Agency FB" pitchFamily="34" charset="0"/>
              </a:rPr>
              <a:t>Entonces </a:t>
            </a:r>
            <a:r>
              <a:rPr lang="es-CO" sz="2400" dirty="0">
                <a:latin typeface="Agency FB" pitchFamily="34" charset="0"/>
              </a:rPr>
              <a:t>Tamar tomó ceniza y la esparció sobre su cabeza, y rasgó la ropa de colores de que estaba vestida, y puesta su mano sobre su cabeza, se fue gritando</a:t>
            </a:r>
            <a:r>
              <a:rPr lang="es-CO" sz="2400" dirty="0" smtClean="0"/>
              <a:t>. </a:t>
            </a:r>
          </a:p>
          <a:p>
            <a:r>
              <a:rPr lang="es-CO" sz="2400" dirty="0" smtClean="0">
                <a:solidFill>
                  <a:srgbClr val="FF0000"/>
                </a:solidFill>
              </a:rPr>
              <a:t>Verso 31</a:t>
            </a:r>
            <a:r>
              <a:rPr lang="es-CO" sz="2400" dirty="0"/>
              <a:t>. </a:t>
            </a:r>
            <a:r>
              <a:rPr lang="es-CO" sz="2400" dirty="0">
                <a:latin typeface="Agency FB" pitchFamily="34" charset="0"/>
              </a:rPr>
              <a:t>Entonces levantándose David, rasgó sus vestidos, y se echó en tierra, y todos sus criados que estaban junto a él también rasgaron sus vestidos</a:t>
            </a:r>
            <a:r>
              <a:rPr lang="es-CO" sz="2400" dirty="0"/>
              <a:t>. </a:t>
            </a:r>
            <a:endParaRPr lang="es-CO" sz="2400" dirty="0" smtClean="0"/>
          </a:p>
          <a:p>
            <a:endParaRPr lang="es-CO" sz="2800" dirty="0"/>
          </a:p>
        </p:txBody>
      </p:sp>
    </p:spTree>
    <p:extLst>
      <p:ext uri="{BB962C8B-B14F-4D97-AF65-F5344CB8AC3E}">
        <p14:creationId xmlns:p14="http://schemas.microsoft.com/office/powerpoint/2010/main" val="401847387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effectLst>
            <a:glow rad="101600">
              <a:srgbClr val="C00000">
                <a:alpha val="60000"/>
              </a:srgbClr>
            </a:glow>
          </a:effectLst>
        </p:spPr>
        <p:txBody>
          <a:bodyPr>
            <a:normAutofit fontScale="85000" lnSpcReduction="20000"/>
          </a:bodyPr>
          <a:lstStyle/>
          <a:p>
            <a:pPr lvl="1"/>
            <a:r>
              <a:rPr lang="es-CO" sz="2400" dirty="0">
                <a:latin typeface="Agency FB" pitchFamily="34" charset="0"/>
              </a:rPr>
              <a:t>Me has abatido</a:t>
            </a:r>
            <a:r>
              <a:rPr lang="es-CO" sz="2400" dirty="0"/>
              <a:t>. </a:t>
            </a:r>
            <a:r>
              <a:rPr lang="es-CO" sz="2400" dirty="0" smtClean="0"/>
              <a:t>Dijo Jefté Cuando vio </a:t>
            </a:r>
            <a:r>
              <a:rPr lang="es-CO" sz="2400" dirty="0"/>
              <a:t>a su hija, el significado pleno de su voto </a:t>
            </a:r>
            <a:r>
              <a:rPr lang="es-CO" sz="2400" u="sng" dirty="0"/>
              <a:t>apresurado</a:t>
            </a:r>
            <a:r>
              <a:rPr lang="es-CO" sz="2400" dirty="0"/>
              <a:t> lo dejó débil y quebrantado.   </a:t>
            </a:r>
            <a:endParaRPr lang="es-CO" sz="2400" dirty="0" smtClean="0"/>
          </a:p>
          <a:p>
            <a:pPr lvl="1"/>
            <a:r>
              <a:rPr lang="es-CO" sz="2400" dirty="0" smtClean="0"/>
              <a:t>Además dijo: </a:t>
            </a:r>
            <a:r>
              <a:rPr lang="es-CO" sz="2400" dirty="0" smtClean="0">
                <a:latin typeface="Agency FB" pitchFamily="34" charset="0"/>
              </a:rPr>
              <a:t>Has </a:t>
            </a:r>
            <a:r>
              <a:rPr lang="es-CO" sz="2400" dirty="0">
                <a:latin typeface="Agency FB" pitchFamily="34" charset="0"/>
              </a:rPr>
              <a:t>venido a ser causa de mi dolor. ”La causa de mi desgracia” </a:t>
            </a:r>
            <a:r>
              <a:rPr lang="es-CO" sz="2400" dirty="0" smtClean="0"/>
              <a:t>dice la Biblia de Jerusalén</a:t>
            </a:r>
            <a:r>
              <a:rPr lang="es-CO" sz="2400" dirty="0" smtClean="0">
                <a:latin typeface="Agency FB" pitchFamily="34" charset="0"/>
              </a:rPr>
              <a:t>.  </a:t>
            </a:r>
            <a:r>
              <a:rPr lang="es-CO" sz="2400" dirty="0"/>
              <a:t>La palabra hebrea ‘akar, traducida “dolor”, designa un pesar excepcional, una ansiedad o aflicción desmesurada</a:t>
            </a:r>
            <a:r>
              <a:rPr lang="es-CO" sz="2400" dirty="0" smtClean="0"/>
              <a:t>.(Exagerado).</a:t>
            </a:r>
          </a:p>
          <a:p>
            <a:pPr marL="0" indent="0">
              <a:buNone/>
            </a:pPr>
            <a:r>
              <a:rPr lang="es-CO" sz="2800" dirty="0" smtClean="0"/>
              <a:t>Toda </a:t>
            </a:r>
            <a:r>
              <a:rPr lang="es-CO" sz="2800" dirty="0"/>
              <a:t>la vida de Jefté había sido una continua sucesión de luchas y problemas.  Ahora su propia y preciosa hija le ocasionó el dolor más agudo de todos.   </a:t>
            </a:r>
            <a:endParaRPr lang="es-CO" sz="2800" dirty="0" smtClean="0"/>
          </a:p>
          <a:p>
            <a:pPr marL="400050" lvl="1" indent="0">
              <a:buNone/>
            </a:pPr>
            <a:r>
              <a:rPr lang="es-CO" dirty="0" smtClean="0"/>
              <a:t>Y continuó diciendo: «</a:t>
            </a:r>
            <a:r>
              <a:rPr lang="es-CO" dirty="0" smtClean="0">
                <a:latin typeface="Agency FB" pitchFamily="34" charset="0"/>
              </a:rPr>
              <a:t>Le </a:t>
            </a:r>
            <a:r>
              <a:rPr lang="es-CO" dirty="0">
                <a:latin typeface="Agency FB" pitchFamily="34" charset="0"/>
              </a:rPr>
              <a:t>he dado </a:t>
            </a:r>
            <a:r>
              <a:rPr lang="es-CO" dirty="0" smtClean="0">
                <a:latin typeface="Agency FB" pitchFamily="34" charset="0"/>
              </a:rPr>
              <a:t>palabra a jehová, No </a:t>
            </a:r>
            <a:r>
              <a:rPr lang="es-CO" dirty="0">
                <a:latin typeface="Agency FB" pitchFamily="34" charset="0"/>
              </a:rPr>
              <a:t>podré </a:t>
            </a:r>
            <a:r>
              <a:rPr lang="es-CO" dirty="0" smtClean="0">
                <a:latin typeface="Agency FB" pitchFamily="34" charset="0"/>
              </a:rPr>
              <a:t>retractarme»</a:t>
            </a:r>
            <a:r>
              <a:rPr lang="es-CO" dirty="0" smtClean="0"/>
              <a:t>. El «voto» era de obligatorio cumplimiento: así </a:t>
            </a:r>
            <a:r>
              <a:rPr lang="es-CO" dirty="0"/>
              <a:t>lo establece </a:t>
            </a:r>
            <a:r>
              <a:rPr lang="es-CO" dirty="0">
                <a:solidFill>
                  <a:srgbClr val="FF0000"/>
                </a:solidFill>
              </a:rPr>
              <a:t>(</a:t>
            </a:r>
            <a:r>
              <a:rPr lang="es-CO" dirty="0" smtClean="0">
                <a:solidFill>
                  <a:srgbClr val="FF0000"/>
                </a:solidFill>
              </a:rPr>
              <a:t>Num.30:1,2). </a:t>
            </a:r>
            <a:r>
              <a:rPr lang="es-CO" dirty="0" smtClean="0"/>
              <a:t>Habló </a:t>
            </a:r>
            <a:r>
              <a:rPr lang="es-CO" dirty="0"/>
              <a:t>Moisés a los príncipes de las tribus de los hijos de Israel, diciendo: </a:t>
            </a:r>
            <a:r>
              <a:rPr lang="es-CO" dirty="0">
                <a:latin typeface="Agency FB" pitchFamily="34" charset="0"/>
              </a:rPr>
              <a:t>Esto es lo que Jehová ha mandado</a:t>
            </a:r>
            <a:r>
              <a:rPr lang="es-CO" dirty="0" smtClean="0">
                <a:latin typeface="Agency FB" pitchFamily="34" charset="0"/>
              </a:rPr>
              <a:t>. </a:t>
            </a:r>
            <a:r>
              <a:rPr lang="es-CO" dirty="0">
                <a:latin typeface="Agency FB" pitchFamily="34" charset="0"/>
              </a:rPr>
              <a:t>2 Cuando alguno hiciere voto a Jehová, o hiciere juramento ligando su alma con obligación, </a:t>
            </a:r>
            <a:r>
              <a:rPr lang="es-CO" b="1" u="sng" dirty="0">
                <a:latin typeface="Agency FB" pitchFamily="34" charset="0"/>
              </a:rPr>
              <a:t>no quebrantará su palabra</a:t>
            </a:r>
            <a:r>
              <a:rPr lang="es-CO" dirty="0">
                <a:latin typeface="Agency FB" pitchFamily="34" charset="0"/>
              </a:rPr>
              <a:t>; hará conforme a todo lo que salió de su </a:t>
            </a:r>
            <a:r>
              <a:rPr lang="es-CO" dirty="0" smtClean="0">
                <a:latin typeface="Agency FB" pitchFamily="34" charset="0"/>
              </a:rPr>
              <a:t>boca</a:t>
            </a:r>
            <a:r>
              <a:rPr lang="es-CO" dirty="0" smtClean="0"/>
              <a:t>.</a:t>
            </a:r>
          </a:p>
          <a:p>
            <a:pPr marL="400050" lvl="1" indent="0">
              <a:buNone/>
            </a:pPr>
            <a:r>
              <a:rPr lang="es-CO" dirty="0" smtClean="0">
                <a:solidFill>
                  <a:srgbClr val="FF0000"/>
                </a:solidFill>
              </a:rPr>
              <a:t>Deu. 23:23</a:t>
            </a:r>
            <a:r>
              <a:rPr lang="es-CO" dirty="0" smtClean="0"/>
              <a:t>. </a:t>
            </a:r>
            <a:r>
              <a:rPr lang="es-CO" dirty="0">
                <a:latin typeface="Agency FB" pitchFamily="34" charset="0"/>
              </a:rPr>
              <a:t>Pero lo que hubiere salido de tus labios, lo guardarás y lo cumplirás, conforme lo prometiste a Jehová tu Dios, pagando la ofrenda voluntaria que prometiste con tu boca  </a:t>
            </a:r>
          </a:p>
        </p:txBody>
      </p:sp>
    </p:spTree>
    <p:extLst>
      <p:ext uri="{BB962C8B-B14F-4D97-AF65-F5344CB8AC3E}">
        <p14:creationId xmlns:p14="http://schemas.microsoft.com/office/powerpoint/2010/main" val="10297715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84976" cy="6120680"/>
          </a:xfrm>
          <a:solidFill>
            <a:schemeClr val="bg1"/>
          </a:solidFill>
          <a:effectLst>
            <a:glow rad="101600">
              <a:schemeClr val="tx1">
                <a:alpha val="60000"/>
              </a:schemeClr>
            </a:glow>
          </a:effectLst>
        </p:spPr>
        <p:txBody>
          <a:bodyPr>
            <a:normAutofit fontScale="77500" lnSpcReduction="20000"/>
          </a:bodyPr>
          <a:lstStyle/>
          <a:p>
            <a:pPr marL="0" indent="0">
              <a:buNone/>
            </a:pPr>
            <a:r>
              <a:rPr lang="es-CO" dirty="0" smtClean="0"/>
              <a:t>Se </a:t>
            </a:r>
            <a:r>
              <a:rPr lang="es-CO" dirty="0"/>
              <a:t>consideraba que era una grave falta retractarse de un voto tan serio.  Entre los hebreos se conocían dos tipos de voto: </a:t>
            </a:r>
            <a:endParaRPr lang="es-CO" dirty="0" smtClean="0"/>
          </a:p>
          <a:p>
            <a:pPr marL="514350" indent="-514350">
              <a:buAutoNum type="arabicPeriod"/>
            </a:pPr>
            <a:endParaRPr lang="es-CO" dirty="0" smtClean="0"/>
          </a:p>
          <a:p>
            <a:pPr marL="514350" indent="-514350">
              <a:buAutoNum type="arabicPeriod"/>
            </a:pPr>
            <a:r>
              <a:rPr lang="es-CO" dirty="0" smtClean="0"/>
              <a:t>El </a:t>
            </a:r>
            <a:r>
              <a:rPr lang="es-CO" dirty="0"/>
              <a:t>voto simple, néder </a:t>
            </a:r>
            <a:r>
              <a:rPr lang="es-CO" dirty="0">
                <a:solidFill>
                  <a:srgbClr val="FF0000"/>
                </a:solidFill>
              </a:rPr>
              <a:t>(</a:t>
            </a:r>
            <a:r>
              <a:rPr lang="es-CO" dirty="0" smtClean="0">
                <a:solidFill>
                  <a:srgbClr val="FF0000"/>
                </a:solidFill>
              </a:rPr>
              <a:t>Lev.27:2-27), </a:t>
            </a:r>
            <a:r>
              <a:rPr lang="es-CO" b="1" dirty="0" smtClean="0"/>
              <a:t>Se rescataba con ofrenda económica.</a:t>
            </a:r>
          </a:p>
          <a:p>
            <a:pPr marL="514350" indent="-514350">
              <a:buAutoNum type="arabicPeriod"/>
            </a:pPr>
            <a:r>
              <a:rPr lang="es-CO" dirty="0" smtClean="0"/>
              <a:t>El voto “consagrado</a:t>
            </a:r>
            <a:r>
              <a:rPr lang="es-CO" dirty="0"/>
              <a:t>”, el “entredicho”, jérem.  Lo que se consagraba a Dios mediante un jérem no podía redimirse, y se consideraba “cosa santísima” para él y debía sacrificarse </a:t>
            </a:r>
            <a:r>
              <a:rPr lang="es-CO" dirty="0" smtClean="0">
                <a:solidFill>
                  <a:srgbClr val="FF0000"/>
                </a:solidFill>
              </a:rPr>
              <a:t>(Lev. 27:28,29). </a:t>
            </a:r>
            <a:r>
              <a:rPr lang="es-CO" b="1" dirty="0" smtClean="0"/>
              <a:t>Se trataba de animales, no de personas.</a:t>
            </a:r>
          </a:p>
          <a:p>
            <a:pPr marL="514350" indent="-514350">
              <a:buAutoNum type="arabicPeriod"/>
            </a:pPr>
            <a:endParaRPr lang="es-CO" dirty="0"/>
          </a:p>
          <a:p>
            <a:pPr marL="0" indent="0">
              <a:buNone/>
            </a:pPr>
            <a:r>
              <a:rPr lang="es-CO" dirty="0" smtClean="0"/>
              <a:t>El </a:t>
            </a:r>
            <a:r>
              <a:rPr lang="es-CO" dirty="0"/>
              <a:t>voto de Jefté era un néder.  A pesar de que era un voto sagrado, </a:t>
            </a:r>
            <a:r>
              <a:rPr lang="es-CO" u="sng" dirty="0"/>
              <a:t>quien lo hacía </a:t>
            </a:r>
            <a:r>
              <a:rPr lang="es-CO" b="1" u="sng" dirty="0" smtClean="0"/>
              <a:t>NO</a:t>
            </a:r>
            <a:r>
              <a:rPr lang="es-CO" u="sng" dirty="0" smtClean="0"/>
              <a:t> </a:t>
            </a:r>
            <a:r>
              <a:rPr lang="es-CO" b="1" u="sng" dirty="0" smtClean="0"/>
              <a:t>ESTABA OBLIGADO A CUMPLIRLO </a:t>
            </a:r>
            <a:r>
              <a:rPr lang="es-CO" u="sng" dirty="0" smtClean="0"/>
              <a:t>si </a:t>
            </a:r>
            <a:r>
              <a:rPr lang="es-CO" u="sng" dirty="0"/>
              <a:t>por ello tenía la obligación de realizar una mala acción</a:t>
            </a:r>
            <a:r>
              <a:rPr lang="es-CO" dirty="0"/>
              <a:t> </a:t>
            </a:r>
            <a:r>
              <a:rPr lang="es-CO" dirty="0">
                <a:solidFill>
                  <a:srgbClr val="FF0000"/>
                </a:solidFill>
              </a:rPr>
              <a:t>(ver PP 540).  </a:t>
            </a:r>
            <a:endParaRPr lang="es-CO" dirty="0" smtClean="0">
              <a:solidFill>
                <a:srgbClr val="FF0000"/>
              </a:solidFill>
            </a:endParaRPr>
          </a:p>
          <a:p>
            <a:pPr marL="0" indent="0">
              <a:buNone/>
            </a:pPr>
            <a:r>
              <a:rPr lang="es-CO" dirty="0" smtClean="0"/>
              <a:t>El </a:t>
            </a:r>
            <a:r>
              <a:rPr lang="es-CO" dirty="0"/>
              <a:t>voto de Jefté era contrario al mandato expreso de la ley, </a:t>
            </a:r>
            <a:r>
              <a:rPr lang="es-CO" dirty="0" smtClean="0"/>
              <a:t>(</a:t>
            </a:r>
            <a:r>
              <a:rPr lang="es-CO" u="sng" dirty="0" smtClean="0"/>
              <a:t>sacrificar un ser humano a Dios</a:t>
            </a:r>
            <a:r>
              <a:rPr lang="es-CO" dirty="0" smtClean="0"/>
              <a:t>), y </a:t>
            </a:r>
            <a:r>
              <a:rPr lang="es-CO" dirty="0"/>
              <a:t>por lo tanto su cumplimiento no era obligatorio.  Sin embargo, </a:t>
            </a:r>
            <a:r>
              <a:rPr lang="es-CO" dirty="0" smtClean="0"/>
              <a:t>Jefté creyó </a:t>
            </a:r>
            <a:r>
              <a:rPr lang="es-CO" dirty="0"/>
              <a:t>que le era obligatorio, y aunque había jurado en perjuicio propio, no estuvo dispuesto a retractarse. </a:t>
            </a:r>
          </a:p>
        </p:txBody>
      </p:sp>
    </p:spTree>
    <p:extLst>
      <p:ext uri="{BB962C8B-B14F-4D97-AF65-F5344CB8AC3E}">
        <p14:creationId xmlns:p14="http://schemas.microsoft.com/office/powerpoint/2010/main" val="36686227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a:bodyPr>
          <a:lstStyle/>
          <a:p>
            <a:pPr marL="0" indent="0">
              <a:buNone/>
            </a:pPr>
            <a:r>
              <a:rPr lang="es-CO" sz="3000" dirty="0">
                <a:solidFill>
                  <a:srgbClr val="FF0000"/>
                </a:solidFill>
              </a:rPr>
              <a:t>Verso 36</a:t>
            </a:r>
            <a:r>
              <a:rPr lang="es-CO" sz="3000" dirty="0" smtClean="0"/>
              <a:t>: Ella </a:t>
            </a:r>
            <a:r>
              <a:rPr lang="es-CO" sz="3000" dirty="0"/>
              <a:t>entonces le respondió: </a:t>
            </a:r>
            <a:r>
              <a:rPr lang="es-CO" sz="3000" dirty="0" smtClean="0"/>
              <a:t>«</a:t>
            </a:r>
            <a:r>
              <a:rPr lang="es-CO" sz="3000" dirty="0" smtClean="0">
                <a:latin typeface="Agency FB" pitchFamily="34" charset="0"/>
              </a:rPr>
              <a:t>Padre </a:t>
            </a:r>
            <a:r>
              <a:rPr lang="es-CO" sz="3000" dirty="0">
                <a:latin typeface="Agency FB" pitchFamily="34" charset="0"/>
              </a:rPr>
              <a:t>mío, si le has dado palabra a Jehová, haz de mí conforme a lo que prometiste, ya que Jehová ha hecho venganza en tus enemigos los hijos de </a:t>
            </a:r>
            <a:r>
              <a:rPr lang="es-CO" sz="3000" dirty="0" smtClean="0">
                <a:latin typeface="Agency FB" pitchFamily="34" charset="0"/>
              </a:rPr>
              <a:t>Amón»</a:t>
            </a:r>
            <a:r>
              <a:rPr lang="es-CO" sz="3000" dirty="0" smtClean="0"/>
              <a:t>.</a:t>
            </a:r>
            <a:endParaRPr lang="es-CO" sz="3000" dirty="0"/>
          </a:p>
          <a:p>
            <a:pPr lvl="1"/>
            <a:r>
              <a:rPr lang="es-CO" dirty="0" smtClean="0"/>
              <a:t>La </a:t>
            </a:r>
            <a:r>
              <a:rPr lang="es-CO" dirty="0"/>
              <a:t>angustia del padre y el sentido de sus palabras, indujeron a la hija a discernir inmediatamente, con el rápido presentimiento femenino, cuál era la naturaleza de ese voto.  No necesitaba decírselo</a:t>
            </a:r>
            <a:r>
              <a:rPr lang="es-CO" dirty="0" smtClean="0"/>
              <a:t>.</a:t>
            </a:r>
          </a:p>
          <a:p>
            <a:pPr lvl="1"/>
            <a:r>
              <a:rPr lang="es-CO" dirty="0" smtClean="0">
                <a:latin typeface="Agency FB" pitchFamily="34" charset="0"/>
              </a:rPr>
              <a:t>Jehová </a:t>
            </a:r>
            <a:r>
              <a:rPr lang="es-CO" dirty="0">
                <a:latin typeface="Agency FB" pitchFamily="34" charset="0"/>
              </a:rPr>
              <a:t>ha hecho venganza</a:t>
            </a:r>
            <a:r>
              <a:rPr lang="es-CO" dirty="0"/>
              <a:t>. </a:t>
            </a:r>
            <a:r>
              <a:rPr lang="es-CO" u="sng" dirty="0" smtClean="0"/>
              <a:t>Por </a:t>
            </a:r>
            <a:r>
              <a:rPr lang="es-CO" u="sng" dirty="0"/>
              <a:t>su comprensión limitada de la naturaleza de Dios</a:t>
            </a:r>
            <a:r>
              <a:rPr lang="es-CO" dirty="0"/>
              <a:t>, ella creyó sinceramente que la victoria había sido ganada debido al voto de su padre, y que su sacrificio era un precio apropiado que debía pagarse por tal victoria. </a:t>
            </a:r>
          </a:p>
        </p:txBody>
      </p:sp>
    </p:spTree>
    <p:extLst>
      <p:ext uri="{BB962C8B-B14F-4D97-AF65-F5344CB8AC3E}">
        <p14:creationId xmlns:p14="http://schemas.microsoft.com/office/powerpoint/2010/main" val="71910866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a:effectLst>
            <a:glow rad="101600">
              <a:srgbClr val="C00000">
                <a:alpha val="60000"/>
              </a:srgbClr>
            </a:glow>
          </a:effectLst>
        </p:spPr>
        <p:txBody>
          <a:bodyPr>
            <a:normAutofit fontScale="92500" lnSpcReduction="10000"/>
          </a:bodyPr>
          <a:lstStyle/>
          <a:p>
            <a:pPr marL="0" indent="0">
              <a:buNone/>
            </a:pPr>
            <a:r>
              <a:rPr lang="es-CO" sz="3000" dirty="0" smtClean="0">
                <a:solidFill>
                  <a:srgbClr val="FF0000"/>
                </a:solidFill>
              </a:rPr>
              <a:t>Verso 37</a:t>
            </a:r>
            <a:r>
              <a:rPr lang="es-CO" sz="3000" dirty="0">
                <a:solidFill>
                  <a:srgbClr val="FF0000"/>
                </a:solidFill>
              </a:rPr>
              <a:t>:</a:t>
            </a:r>
            <a:r>
              <a:rPr lang="es-CO" sz="3000" dirty="0"/>
              <a:t> Y volvió a decir a su padre: </a:t>
            </a:r>
            <a:r>
              <a:rPr lang="es-CO" sz="3000" dirty="0" smtClean="0"/>
              <a:t>«</a:t>
            </a:r>
            <a:r>
              <a:rPr lang="es-CO" sz="3000" dirty="0" smtClean="0">
                <a:latin typeface="Agency FB" pitchFamily="34" charset="0"/>
              </a:rPr>
              <a:t>Concédeme </a:t>
            </a:r>
            <a:r>
              <a:rPr lang="es-CO" sz="3000" dirty="0">
                <a:latin typeface="Agency FB" pitchFamily="34" charset="0"/>
              </a:rPr>
              <a:t>esto: déjame por dos meses que vaya y descienda por los montes, y llore mi virginidad, yo y mis </a:t>
            </a:r>
            <a:r>
              <a:rPr lang="es-CO" sz="3000" dirty="0" smtClean="0">
                <a:latin typeface="Agency FB" pitchFamily="34" charset="0"/>
              </a:rPr>
              <a:t>compañeras»</a:t>
            </a:r>
            <a:r>
              <a:rPr lang="es-CO" sz="3000" dirty="0" smtClean="0"/>
              <a:t>.</a:t>
            </a:r>
            <a:endParaRPr lang="es-CO" sz="3000" dirty="0"/>
          </a:p>
          <a:p>
            <a:pPr lvl="1"/>
            <a:r>
              <a:rPr lang="es-CO" dirty="0" smtClean="0"/>
              <a:t>El </a:t>
            </a:r>
            <a:r>
              <a:rPr lang="es-CO" dirty="0"/>
              <a:t>cumplimiento de un voto podía postergarse por una razón definida.   </a:t>
            </a:r>
            <a:r>
              <a:rPr lang="es-CO" dirty="0">
                <a:latin typeface="Agency FB" pitchFamily="34" charset="0"/>
              </a:rPr>
              <a:t>Llore mi virginidad</a:t>
            </a:r>
            <a:r>
              <a:rPr lang="es-CO" dirty="0"/>
              <a:t>. </a:t>
            </a:r>
          </a:p>
          <a:p>
            <a:r>
              <a:rPr lang="es-CO" sz="3600" b="1" dirty="0" smtClean="0">
                <a:solidFill>
                  <a:srgbClr val="FF0000"/>
                </a:solidFill>
              </a:rPr>
              <a:t>1</a:t>
            </a:r>
            <a:r>
              <a:rPr lang="es-CO" sz="2800" dirty="0" smtClean="0"/>
              <a:t>. La </a:t>
            </a:r>
            <a:r>
              <a:rPr lang="es-CO" sz="2800" dirty="0"/>
              <a:t>perspectiva de no poder participar de la alegría de los festejos de una boda o del placer de criar hijos era algo sumamente amargo para una niña hebrea, sobre todo para una hija única.  </a:t>
            </a:r>
            <a:endParaRPr lang="es-CO" sz="2800" dirty="0" smtClean="0"/>
          </a:p>
          <a:p>
            <a:r>
              <a:rPr lang="es-CO" sz="3600" b="1" dirty="0" smtClean="0">
                <a:solidFill>
                  <a:srgbClr val="FF0000"/>
                </a:solidFill>
              </a:rPr>
              <a:t>2</a:t>
            </a:r>
            <a:r>
              <a:rPr lang="es-CO" sz="2800" dirty="0" smtClean="0"/>
              <a:t>. Eso </a:t>
            </a:r>
            <a:r>
              <a:rPr lang="es-CO" sz="2800" dirty="0"/>
              <a:t>significaba para la hija de Jefté que ella y la casa de su padre perderían la esperanza de compartir las futuras glorias de Israel</a:t>
            </a:r>
            <a:r>
              <a:rPr lang="es-CO" sz="2800" dirty="0" smtClean="0"/>
              <a:t>. </a:t>
            </a:r>
          </a:p>
          <a:p>
            <a:r>
              <a:rPr lang="es-CO" sz="3500" b="1" dirty="0" smtClean="0">
                <a:solidFill>
                  <a:srgbClr val="FF0000"/>
                </a:solidFill>
              </a:rPr>
              <a:t>3</a:t>
            </a:r>
            <a:r>
              <a:rPr lang="es-CO" sz="2800" dirty="0" smtClean="0"/>
              <a:t>. Toda mujer Israelita, conservaba la esperanza de ser la progenitora del Mecías prometido. </a:t>
            </a:r>
            <a:endParaRPr lang="es-CO" sz="2800" dirty="0"/>
          </a:p>
        </p:txBody>
      </p:sp>
    </p:spTree>
    <p:extLst>
      <p:ext uri="{BB962C8B-B14F-4D97-AF65-F5344CB8AC3E}">
        <p14:creationId xmlns:p14="http://schemas.microsoft.com/office/powerpoint/2010/main" val="48582174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85000" lnSpcReduction="10000"/>
          </a:bodyPr>
          <a:lstStyle/>
          <a:p>
            <a:r>
              <a:rPr lang="es-CO" dirty="0" smtClean="0">
                <a:solidFill>
                  <a:srgbClr val="FF0000"/>
                </a:solidFill>
              </a:rPr>
              <a:t>Verso 38</a:t>
            </a:r>
            <a:r>
              <a:rPr lang="es-CO" dirty="0"/>
              <a:t>:  </a:t>
            </a:r>
            <a:r>
              <a:rPr lang="es-CO" dirty="0" smtClean="0"/>
              <a:t>«</a:t>
            </a:r>
            <a:r>
              <a:rPr lang="es-CO" sz="2800" dirty="0" smtClean="0">
                <a:latin typeface="Agency FB" pitchFamily="34" charset="0"/>
              </a:rPr>
              <a:t>El </a:t>
            </a:r>
            <a:r>
              <a:rPr lang="es-CO" sz="2800" dirty="0">
                <a:latin typeface="Agency FB" pitchFamily="34" charset="0"/>
              </a:rPr>
              <a:t>entonces </a:t>
            </a:r>
            <a:r>
              <a:rPr lang="es-CO" sz="2800" dirty="0" smtClean="0">
                <a:latin typeface="Agency FB" pitchFamily="34" charset="0"/>
              </a:rPr>
              <a:t>(Jefté) dijo</a:t>
            </a:r>
            <a:r>
              <a:rPr lang="es-CO" sz="2800" dirty="0">
                <a:latin typeface="Agency FB" pitchFamily="34" charset="0"/>
              </a:rPr>
              <a:t>: Ve. Y la dejó por dos meses. Y ella fue con sus compañeras, y lloró su virginidad por los </a:t>
            </a:r>
            <a:r>
              <a:rPr lang="es-CO" sz="2800" dirty="0" smtClean="0">
                <a:latin typeface="Agency FB" pitchFamily="34" charset="0"/>
              </a:rPr>
              <a:t>montes».</a:t>
            </a:r>
          </a:p>
          <a:p>
            <a:pPr lvl="1"/>
            <a:r>
              <a:rPr lang="es-CO" dirty="0" smtClean="0"/>
              <a:t> Sus </a:t>
            </a:r>
            <a:r>
              <a:rPr lang="es-CO" dirty="0"/>
              <a:t>jóvenes amigas, con las cuales muchas veces había hablado y soñado de un futuro matrimonio, se le unieron para llorar el triste fin que le iba a tocar. </a:t>
            </a:r>
            <a:endParaRPr lang="es-CO" dirty="0" smtClean="0"/>
          </a:p>
          <a:p>
            <a:endParaRPr lang="es-CO" dirty="0" smtClean="0"/>
          </a:p>
          <a:p>
            <a:r>
              <a:rPr lang="es-CO" dirty="0" smtClean="0">
                <a:solidFill>
                  <a:srgbClr val="FF0000"/>
                </a:solidFill>
              </a:rPr>
              <a:t>Verso </a:t>
            </a:r>
            <a:r>
              <a:rPr lang="es-CO" dirty="0">
                <a:solidFill>
                  <a:srgbClr val="FF0000"/>
                </a:solidFill>
              </a:rPr>
              <a:t>39: </a:t>
            </a:r>
            <a:r>
              <a:rPr lang="es-CO" dirty="0" smtClean="0">
                <a:latin typeface="Agency FB" pitchFamily="34" charset="0"/>
              </a:rPr>
              <a:t>«Pasados </a:t>
            </a:r>
            <a:r>
              <a:rPr lang="es-CO" dirty="0">
                <a:latin typeface="Agency FB" pitchFamily="34" charset="0"/>
              </a:rPr>
              <a:t>los dos meses volvió a su padre, quien hizo de ella conforme al voto que había hecho. Y ella nunca conoció </a:t>
            </a:r>
            <a:r>
              <a:rPr lang="es-CO" dirty="0" smtClean="0">
                <a:latin typeface="Agency FB" pitchFamily="34" charset="0"/>
              </a:rPr>
              <a:t>varón». </a:t>
            </a:r>
            <a:endParaRPr lang="es-CO" dirty="0">
              <a:latin typeface="Agency FB" pitchFamily="34" charset="0"/>
            </a:endParaRPr>
          </a:p>
          <a:p>
            <a:pPr lvl="1"/>
            <a:endParaRPr lang="es-CO" dirty="0"/>
          </a:p>
          <a:p>
            <a:pPr marL="57150" indent="0">
              <a:buNone/>
            </a:pPr>
            <a:r>
              <a:rPr lang="es-CO" sz="3300" b="1" dirty="0" smtClean="0"/>
              <a:t>«</a:t>
            </a:r>
            <a:r>
              <a:rPr lang="es-CO" sz="3300" b="1" dirty="0" smtClean="0">
                <a:latin typeface="Agency FB" pitchFamily="34" charset="0"/>
              </a:rPr>
              <a:t>Quien hizo de ella conforme </a:t>
            </a:r>
            <a:r>
              <a:rPr lang="es-CO" sz="3300" b="1" dirty="0">
                <a:latin typeface="Agency FB" pitchFamily="34" charset="0"/>
              </a:rPr>
              <a:t>al voto que había </a:t>
            </a:r>
            <a:r>
              <a:rPr lang="es-CO" sz="3300" b="1" dirty="0" smtClean="0">
                <a:latin typeface="Agency FB" pitchFamily="34" charset="0"/>
              </a:rPr>
              <a:t>hecho</a:t>
            </a:r>
            <a:r>
              <a:rPr lang="es-CO" sz="3300" b="1" dirty="0" smtClean="0"/>
              <a:t>». </a:t>
            </a:r>
            <a:r>
              <a:rPr lang="es-CO" dirty="0" smtClean="0"/>
              <a:t>Esto </a:t>
            </a:r>
            <a:r>
              <a:rPr lang="es-CO" dirty="0"/>
              <a:t>parece indicar que la ofreció como holocausto, según había prometido </a:t>
            </a:r>
            <a:r>
              <a:rPr lang="es-CO" dirty="0" smtClean="0">
                <a:solidFill>
                  <a:srgbClr val="FF0000"/>
                </a:solidFill>
              </a:rPr>
              <a:t>(Jueces 11:31</a:t>
            </a:r>
            <a:r>
              <a:rPr lang="es-CO" dirty="0">
                <a:solidFill>
                  <a:srgbClr val="FF0000"/>
                </a:solidFill>
              </a:rPr>
              <a:t>)</a:t>
            </a:r>
            <a:r>
              <a:rPr lang="es-CO" dirty="0"/>
              <a:t>. «</a:t>
            </a:r>
            <a:r>
              <a:rPr lang="es-CO" dirty="0">
                <a:latin typeface="Agency FB" pitchFamily="34" charset="0"/>
              </a:rPr>
              <a:t>Lo ofreceré en holocausto</a:t>
            </a:r>
            <a:r>
              <a:rPr lang="es-CO" dirty="0"/>
              <a:t>» </a:t>
            </a:r>
            <a:endParaRPr lang="es-CO" dirty="0" smtClean="0"/>
          </a:p>
          <a:p>
            <a:pPr marL="57150" indent="0">
              <a:buNone/>
            </a:pPr>
            <a:endParaRPr lang="es-CO" dirty="0" smtClean="0"/>
          </a:p>
          <a:p>
            <a:pPr marL="57150" indent="0">
              <a:buNone/>
            </a:pPr>
            <a:r>
              <a:rPr lang="es-CO" dirty="0" smtClean="0"/>
              <a:t>El </a:t>
            </a:r>
            <a:r>
              <a:rPr lang="es-CO" dirty="0"/>
              <a:t>autor del libro de Jueces, </a:t>
            </a:r>
            <a:r>
              <a:rPr lang="es-CO" dirty="0" smtClean="0"/>
              <a:t>corrió </a:t>
            </a:r>
            <a:r>
              <a:rPr lang="es-CO" dirty="0"/>
              <a:t>el velo para que no se viera el trágico acto del sacrificio. </a:t>
            </a:r>
            <a:endParaRPr lang="es-CO" dirty="0" smtClean="0"/>
          </a:p>
        </p:txBody>
      </p:sp>
    </p:spTree>
    <p:extLst>
      <p:ext uri="{BB962C8B-B14F-4D97-AF65-F5344CB8AC3E}">
        <p14:creationId xmlns:p14="http://schemas.microsoft.com/office/powerpoint/2010/main" val="389287329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85000" lnSpcReduction="20000"/>
          </a:bodyPr>
          <a:lstStyle/>
          <a:p>
            <a:r>
              <a:rPr lang="es-CO" dirty="0" smtClean="0"/>
              <a:t>En </a:t>
            </a:r>
            <a:r>
              <a:rPr lang="es-CO" dirty="0"/>
              <a:t>relación con la otra opinión de que Jefté no sacrificó a su hija </a:t>
            </a:r>
            <a:r>
              <a:rPr lang="es-CO" dirty="0" smtClean="0"/>
              <a:t>puede </a:t>
            </a:r>
            <a:r>
              <a:rPr lang="es-CO" dirty="0"/>
              <a:t>mencionarse lo siguiente:   En torno al año 1200 DC, </a:t>
            </a:r>
            <a:r>
              <a:rPr lang="es-CO" b="1" dirty="0" smtClean="0"/>
              <a:t>o sea, 2.200 años después</a:t>
            </a:r>
            <a:r>
              <a:rPr lang="es-CO" dirty="0" smtClean="0"/>
              <a:t>, el </a:t>
            </a:r>
            <a:r>
              <a:rPr lang="es-CO" dirty="0"/>
              <a:t>rabino Kimchi, junto con muchos otros autores, divulgó la opinión de que Jefté </a:t>
            </a:r>
            <a:r>
              <a:rPr lang="es-CO" u="sng" dirty="0"/>
              <a:t>no sacrificó a su hija</a:t>
            </a:r>
            <a:r>
              <a:rPr lang="es-CO" dirty="0"/>
              <a:t>.  Dijo que las palabras “</a:t>
            </a:r>
            <a:r>
              <a:rPr lang="es-CO" b="1" dirty="0">
                <a:latin typeface="Agency FB" pitchFamily="34" charset="0"/>
              </a:rPr>
              <a:t>lo ofreceré en </a:t>
            </a:r>
            <a:r>
              <a:rPr lang="es-CO" b="1" dirty="0" smtClean="0">
                <a:latin typeface="Agency FB" pitchFamily="34" charset="0"/>
              </a:rPr>
              <a:t>holocausto</a:t>
            </a:r>
            <a:r>
              <a:rPr lang="es-CO" dirty="0" smtClean="0"/>
              <a:t>”, sólo </a:t>
            </a:r>
            <a:r>
              <a:rPr lang="es-CO" dirty="0"/>
              <a:t>se aplicaban si lo que recibía a Jefté era un animal apto para el sacrificio. </a:t>
            </a:r>
            <a:endParaRPr lang="es-CO" dirty="0" smtClean="0"/>
          </a:p>
          <a:p>
            <a:pPr lvl="1"/>
            <a:r>
              <a:rPr lang="es-CO" dirty="0" smtClean="0"/>
              <a:t> </a:t>
            </a:r>
            <a:r>
              <a:rPr lang="es-CO" dirty="0">
                <a:solidFill>
                  <a:srgbClr val="FF0000"/>
                </a:solidFill>
              </a:rPr>
              <a:t>Interpretó </a:t>
            </a:r>
            <a:r>
              <a:rPr lang="es-CO" dirty="0" smtClean="0">
                <a:solidFill>
                  <a:srgbClr val="FF0000"/>
                </a:solidFill>
              </a:rPr>
              <a:t>que Jueces 11:39 </a:t>
            </a:r>
            <a:r>
              <a:rPr lang="es-CO" dirty="0">
                <a:solidFill>
                  <a:srgbClr val="FF0000"/>
                </a:solidFill>
              </a:rPr>
              <a:t>significa que Jefté construyó a su hija una casa donde ésta pasó el resto de su vida apartada de los hombres, en sagrado celibato, a fin de que estuviera siempre dedicada al Señor, </a:t>
            </a:r>
            <a:r>
              <a:rPr lang="es-CO" dirty="0" smtClean="0">
                <a:solidFill>
                  <a:srgbClr val="FF0000"/>
                </a:solidFill>
              </a:rPr>
              <a:t>«</a:t>
            </a:r>
            <a:r>
              <a:rPr lang="es-CO" b="1" dirty="0" smtClean="0">
                <a:solidFill>
                  <a:srgbClr val="FF0000"/>
                </a:solidFill>
                <a:latin typeface="Agency FB" pitchFamily="34" charset="0"/>
              </a:rPr>
              <a:t>Ya que nunca conoció varón</a:t>
            </a:r>
            <a:r>
              <a:rPr lang="es-CO" dirty="0" smtClean="0">
                <a:solidFill>
                  <a:srgbClr val="FF0000"/>
                </a:solidFill>
              </a:rPr>
              <a:t>», y </a:t>
            </a:r>
            <a:r>
              <a:rPr lang="es-CO" dirty="0">
                <a:solidFill>
                  <a:srgbClr val="FF0000"/>
                </a:solidFill>
              </a:rPr>
              <a:t>que las vírgenes de Israel iban allí </a:t>
            </a:r>
            <a:r>
              <a:rPr lang="es-CO" dirty="0" smtClean="0">
                <a:solidFill>
                  <a:srgbClr val="FF0000"/>
                </a:solidFill>
              </a:rPr>
              <a:t>«</a:t>
            </a:r>
            <a:r>
              <a:rPr lang="es-CO" b="1" dirty="0" smtClean="0">
                <a:solidFill>
                  <a:srgbClr val="FF0000"/>
                </a:solidFill>
                <a:latin typeface="Agency FB" pitchFamily="34" charset="0"/>
              </a:rPr>
              <a:t>cada </a:t>
            </a:r>
            <a:r>
              <a:rPr lang="es-CO" b="1" dirty="0">
                <a:solidFill>
                  <a:srgbClr val="FF0000"/>
                </a:solidFill>
                <a:latin typeface="Agency FB" pitchFamily="34" charset="0"/>
              </a:rPr>
              <a:t>año a visitarla y a llorar su </a:t>
            </a:r>
            <a:r>
              <a:rPr lang="es-CO" b="1" dirty="0" smtClean="0">
                <a:solidFill>
                  <a:srgbClr val="FF0000"/>
                </a:solidFill>
                <a:latin typeface="Agency FB" pitchFamily="34" charset="0"/>
              </a:rPr>
              <a:t>suerte</a:t>
            </a:r>
            <a:r>
              <a:rPr lang="es-CO" dirty="0" smtClean="0">
                <a:solidFill>
                  <a:srgbClr val="FF0000"/>
                </a:solidFill>
              </a:rPr>
              <a:t>». Verso 40.  </a:t>
            </a:r>
          </a:p>
          <a:p>
            <a:r>
              <a:rPr lang="es-CO" dirty="0" smtClean="0"/>
              <a:t>El </a:t>
            </a:r>
            <a:r>
              <a:rPr lang="es-CO" dirty="0"/>
              <a:t>hecho de que en las costumbres de aquella época no se registra de mujeres monjas, va en contra de esta interpretación.  Se consideraban la virginidad perpetua y la falta de hijos como las desgracias </a:t>
            </a:r>
            <a:r>
              <a:rPr lang="es-CO" dirty="0" smtClean="0"/>
              <a:t>máximas, ya que toda mujer aspiraba a ser la progenitora del </a:t>
            </a:r>
            <a:r>
              <a:rPr lang="es-CO" dirty="0" smtClean="0"/>
              <a:t>Mecías.</a:t>
            </a:r>
            <a:endParaRPr lang="es-CO" dirty="0"/>
          </a:p>
        </p:txBody>
      </p:sp>
    </p:spTree>
    <p:extLst>
      <p:ext uri="{BB962C8B-B14F-4D97-AF65-F5344CB8AC3E}">
        <p14:creationId xmlns:p14="http://schemas.microsoft.com/office/powerpoint/2010/main" val="1060355437"/>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fontScale="70000" lnSpcReduction="20000"/>
          </a:bodyPr>
          <a:lstStyle/>
          <a:p>
            <a:pPr marL="0" indent="0" algn="ctr">
              <a:buNone/>
            </a:pPr>
            <a:r>
              <a:rPr lang="es-CO" dirty="0" smtClean="0"/>
              <a:t>En </a:t>
            </a:r>
            <a:r>
              <a:rPr lang="es-CO" dirty="0"/>
              <a:t>el AT no aparece ninguna ley, ningún uso, ninguna costumbre que insinúe siquiera que una mujer soltera fuera considerada más santa, más del Señor o más enteramente entregada a él que una mujer casada.  Esto no formaba parte alguna de la ley de los sacerdotes o nazareos</a:t>
            </a:r>
            <a:r>
              <a:rPr lang="es-CO" dirty="0" smtClean="0"/>
              <a:t>. </a:t>
            </a:r>
          </a:p>
          <a:p>
            <a:pPr marL="0" indent="0" algn="ctr">
              <a:buNone/>
            </a:pPr>
            <a:r>
              <a:rPr lang="es-CO" dirty="0" smtClean="0"/>
              <a:t>Arón era casado, </a:t>
            </a:r>
            <a:r>
              <a:rPr lang="es-CO" dirty="0" smtClean="0">
                <a:solidFill>
                  <a:srgbClr val="FF0000"/>
                </a:solidFill>
              </a:rPr>
              <a:t>Exo.6:23</a:t>
            </a:r>
            <a:r>
              <a:rPr lang="es-CO" dirty="0"/>
              <a:t>.</a:t>
            </a:r>
            <a:endParaRPr lang="es-CO" dirty="0" smtClean="0"/>
          </a:p>
          <a:p>
            <a:pPr marL="0" indent="0" algn="ctr">
              <a:buNone/>
            </a:pPr>
            <a:r>
              <a:rPr lang="es-CO" dirty="0" smtClean="0"/>
              <a:t>Eleazar, era casado, </a:t>
            </a:r>
            <a:r>
              <a:rPr lang="es-CO" dirty="0" smtClean="0">
                <a:solidFill>
                  <a:srgbClr val="FF0000"/>
                </a:solidFill>
              </a:rPr>
              <a:t>Exo.6:25</a:t>
            </a:r>
            <a:r>
              <a:rPr lang="es-CO" dirty="0"/>
              <a:t>.</a:t>
            </a:r>
            <a:endParaRPr lang="es-CO" dirty="0" smtClean="0"/>
          </a:p>
          <a:p>
            <a:pPr marL="0" indent="0" algn="ctr">
              <a:buNone/>
            </a:pPr>
            <a:r>
              <a:rPr lang="es-CO" dirty="0" smtClean="0"/>
              <a:t>Se </a:t>
            </a:r>
            <a:r>
              <a:rPr lang="es-CO" dirty="0"/>
              <a:t>dice claramente que Hulda  era casada, </a:t>
            </a:r>
            <a:r>
              <a:rPr lang="es-CO" dirty="0" smtClean="0">
                <a:solidFill>
                  <a:srgbClr val="FF0000"/>
                </a:solidFill>
              </a:rPr>
              <a:t>2Cron.34;22</a:t>
            </a:r>
            <a:r>
              <a:rPr lang="es-CO" dirty="0" smtClean="0"/>
              <a:t>. </a:t>
            </a:r>
          </a:p>
          <a:p>
            <a:pPr marL="0" indent="0" algn="ctr">
              <a:buNone/>
            </a:pPr>
            <a:r>
              <a:rPr lang="es-CO" dirty="0" smtClean="0"/>
              <a:t>Débora</a:t>
            </a:r>
            <a:r>
              <a:rPr lang="es-CO" dirty="0"/>
              <a:t>, era casada </a:t>
            </a:r>
            <a:r>
              <a:rPr lang="es-CO" dirty="0">
                <a:solidFill>
                  <a:srgbClr val="FF0000"/>
                </a:solidFill>
              </a:rPr>
              <a:t>Jue.4:4</a:t>
            </a:r>
            <a:r>
              <a:rPr lang="es-CO" dirty="0"/>
              <a:t>, profetisas las dos. </a:t>
            </a:r>
            <a:endParaRPr lang="es-CO" dirty="0" smtClean="0"/>
          </a:p>
          <a:p>
            <a:pPr marL="0" indent="0" algn="ctr">
              <a:buNone/>
            </a:pPr>
            <a:endParaRPr lang="es-CO" dirty="0" smtClean="0"/>
          </a:p>
          <a:p>
            <a:pPr marL="0" indent="0" algn="ctr">
              <a:buNone/>
            </a:pPr>
            <a:r>
              <a:rPr lang="es-CO" dirty="0" smtClean="0"/>
              <a:t>En el NT Pedro era casado </a:t>
            </a:r>
            <a:r>
              <a:rPr lang="es-CO" dirty="0" smtClean="0">
                <a:solidFill>
                  <a:srgbClr val="FF0000"/>
                </a:solidFill>
              </a:rPr>
              <a:t>Mar.1:30</a:t>
            </a:r>
            <a:r>
              <a:rPr lang="es-CO" dirty="0"/>
              <a:t>.</a:t>
            </a:r>
            <a:r>
              <a:rPr lang="es-CO" dirty="0" smtClean="0"/>
              <a:t> </a:t>
            </a:r>
          </a:p>
          <a:p>
            <a:pPr marL="0" indent="0" algn="ctr">
              <a:buNone/>
            </a:pPr>
            <a:r>
              <a:rPr lang="es-CO" dirty="0" smtClean="0"/>
              <a:t>Los ansiados o obispos de la iglesia deben ser casados </a:t>
            </a:r>
            <a:r>
              <a:rPr lang="es-CO" dirty="0" smtClean="0">
                <a:solidFill>
                  <a:srgbClr val="FF0000"/>
                </a:solidFill>
              </a:rPr>
              <a:t>1Tim.3:2</a:t>
            </a:r>
            <a:r>
              <a:rPr lang="es-CO" dirty="0" smtClean="0"/>
              <a:t>. </a:t>
            </a:r>
          </a:p>
          <a:p>
            <a:pPr marL="0" indent="0" algn="ctr">
              <a:buNone/>
            </a:pPr>
            <a:r>
              <a:rPr lang="es-CO" dirty="0" smtClean="0"/>
              <a:t>La virgen María era casada </a:t>
            </a:r>
            <a:r>
              <a:rPr lang="es-CO" dirty="0" smtClean="0">
                <a:solidFill>
                  <a:srgbClr val="FF0000"/>
                </a:solidFill>
              </a:rPr>
              <a:t>Mat.1.20-25. </a:t>
            </a:r>
          </a:p>
          <a:p>
            <a:pPr marL="0" indent="0">
              <a:buNone/>
            </a:pPr>
            <a:endParaRPr lang="es-CO" dirty="0" smtClean="0"/>
          </a:p>
          <a:p>
            <a:pPr marL="0" indent="0" algn="ctr">
              <a:buNone/>
            </a:pPr>
            <a:r>
              <a:rPr lang="es-CO" dirty="0" smtClean="0"/>
              <a:t>Más </a:t>
            </a:r>
            <a:r>
              <a:rPr lang="es-CO" dirty="0"/>
              <a:t>aún, si la hija </a:t>
            </a:r>
            <a:r>
              <a:rPr lang="es-CO" dirty="0" smtClean="0"/>
              <a:t>de Jefté había </a:t>
            </a:r>
            <a:r>
              <a:rPr lang="es-CO" dirty="0"/>
              <a:t>de permanecer soltera, en armonía con tal costumbre desconocida, el caso no habría sido tan trágico como se lo pinta en este pasaje; tampoco habría necesitado dos meses para llorar su virginidad, pues habría tenido el resto de su vida para hacerlo.  </a:t>
            </a:r>
            <a:endParaRPr lang="es-CO" dirty="0" smtClean="0"/>
          </a:p>
          <a:p>
            <a:endParaRPr lang="es-CO" dirty="0"/>
          </a:p>
        </p:txBody>
      </p:sp>
    </p:spTree>
    <p:extLst>
      <p:ext uri="{BB962C8B-B14F-4D97-AF65-F5344CB8AC3E}">
        <p14:creationId xmlns:p14="http://schemas.microsoft.com/office/powerpoint/2010/main" val="342596003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5400" b="1" i="1" dirty="0" smtClean="0"/>
              <a:t>Conclusión</a:t>
            </a:r>
            <a:endParaRPr lang="es-CO" sz="5400" b="1" i="1" dirty="0"/>
          </a:p>
        </p:txBody>
      </p:sp>
      <p:sp>
        <p:nvSpPr>
          <p:cNvPr id="3" name="2 Marcador de contenido"/>
          <p:cNvSpPr>
            <a:spLocks noGrp="1"/>
          </p:cNvSpPr>
          <p:nvPr>
            <p:ph idx="1"/>
          </p:nvPr>
        </p:nvSpPr>
        <p:spPr>
          <a:xfrm>
            <a:off x="457200" y="1600200"/>
            <a:ext cx="8229600" cy="4925144"/>
          </a:xfrm>
        </p:spPr>
        <p:txBody>
          <a:bodyPr>
            <a:normAutofit fontScale="92500" lnSpcReduction="20000"/>
          </a:bodyPr>
          <a:lstStyle/>
          <a:p>
            <a:pPr marL="0" indent="0" algn="ctr">
              <a:buNone/>
            </a:pPr>
            <a:r>
              <a:rPr lang="es-CO" dirty="0" smtClean="0"/>
              <a:t>En conclusión, todos </a:t>
            </a:r>
            <a:r>
              <a:rPr lang="es-CO" dirty="0"/>
              <a:t>los intérpretes cristianos y judíos hasta el tiempo </a:t>
            </a:r>
            <a:r>
              <a:rPr lang="es-CO" dirty="0" smtClean="0"/>
              <a:t>del rabino </a:t>
            </a:r>
            <a:r>
              <a:rPr lang="es-CO" dirty="0"/>
              <a:t>Kimchi, sostuvieron que había ocurrido exactamente lo que el pasaje dice: </a:t>
            </a:r>
            <a:endParaRPr lang="es-CO" dirty="0" smtClean="0"/>
          </a:p>
          <a:p>
            <a:pPr marL="0" indent="0" algn="ctr">
              <a:buNone/>
            </a:pPr>
            <a:r>
              <a:rPr lang="es-CO" dirty="0"/>
              <a:t>Q</a:t>
            </a:r>
            <a:r>
              <a:rPr lang="es-CO" dirty="0" smtClean="0"/>
              <a:t>ue </a:t>
            </a:r>
            <a:r>
              <a:rPr lang="es-CO" dirty="0"/>
              <a:t>Jefté sacrificó a su hija </a:t>
            </a:r>
            <a:r>
              <a:rPr lang="es-CO" dirty="0" smtClean="0"/>
              <a:t>en </a:t>
            </a:r>
            <a:r>
              <a:rPr lang="es-CO" b="1" dirty="0" smtClean="0"/>
              <a:t>holocausto</a:t>
            </a:r>
            <a:r>
              <a:rPr lang="es-CO" dirty="0" smtClean="0"/>
              <a:t> como </a:t>
            </a:r>
            <a:r>
              <a:rPr lang="es-CO" dirty="0"/>
              <a:t>ofrenda al Señor, cosa que Abrahán casi hizo con su hijo Isaac en circunstancias </a:t>
            </a:r>
            <a:r>
              <a:rPr lang="es-CO" dirty="0" smtClean="0"/>
              <a:t>diferentes</a:t>
            </a:r>
            <a:r>
              <a:rPr lang="es-CO" dirty="0" smtClean="0"/>
              <a:t>.</a:t>
            </a:r>
          </a:p>
          <a:p>
            <a:pPr marL="0" indent="0" algn="ctr">
              <a:buNone/>
            </a:pPr>
            <a:endParaRPr lang="es-CO" dirty="0" smtClean="0"/>
          </a:p>
          <a:p>
            <a:pPr marL="0" indent="0" algn="ctr">
              <a:buNone/>
            </a:pPr>
            <a:r>
              <a:rPr lang="es-CO" dirty="0" smtClean="0"/>
              <a:t>El ejemplo que nos deja esta historia es que debemos ser sumamente cuidadosos al prometer algo a Dios, pues nos veremos en una terrible encrucijada.</a:t>
            </a:r>
            <a:endParaRPr lang="es-CO" dirty="0" smtClean="0"/>
          </a:p>
        </p:txBody>
      </p:sp>
    </p:spTree>
    <p:extLst>
      <p:ext uri="{BB962C8B-B14F-4D97-AF65-F5344CB8AC3E}">
        <p14:creationId xmlns:p14="http://schemas.microsoft.com/office/powerpoint/2010/main" val="714221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788024" y="116632"/>
            <a:ext cx="3929608" cy="1569660"/>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2800" dirty="0"/>
              <a:t>Jefté </a:t>
            </a:r>
            <a:r>
              <a:rPr lang="es-CO" sz="2800" dirty="0" smtClean="0"/>
              <a:t>presento </a:t>
            </a:r>
            <a:r>
              <a:rPr lang="es-CO" sz="2800" dirty="0"/>
              <a:t>a su </a:t>
            </a:r>
            <a:r>
              <a:rPr lang="es-CO" sz="2800" dirty="0" smtClean="0"/>
              <a:t>hija en sacrificio </a:t>
            </a:r>
            <a:r>
              <a:rPr lang="es-CO" sz="2800" dirty="0"/>
              <a:t>en la forma que Dios no le había </a:t>
            </a:r>
            <a:r>
              <a:rPr lang="es-CO" sz="2800" dirty="0" smtClean="0"/>
              <a:t>pedido.</a:t>
            </a:r>
            <a:endParaRPr lang="es-CO" sz="2800" dirty="0"/>
          </a:p>
        </p:txBody>
      </p:sp>
      <p:sp>
        <p:nvSpPr>
          <p:cNvPr id="3" name="2 Marcador de contenido"/>
          <p:cNvSpPr>
            <a:spLocks noGrp="1"/>
          </p:cNvSpPr>
          <p:nvPr>
            <p:ph idx="1"/>
          </p:nvPr>
        </p:nvSpPr>
        <p:spPr>
          <a:xfrm>
            <a:off x="457200" y="4941168"/>
            <a:ext cx="8291264" cy="1584176"/>
          </a:xfrm>
          <a:solidFill>
            <a:schemeClr val="accent4">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sz="3000" b="1" dirty="0" smtClean="0"/>
              <a:t>La forma correcta de ofrendarnos a Dios Ro</a:t>
            </a:r>
            <a:r>
              <a:rPr lang="es-CO" sz="3000" b="1" dirty="0"/>
              <a:t>. 12:1</a:t>
            </a:r>
            <a:r>
              <a:rPr lang="es-CO" sz="3000" b="1" dirty="0" smtClean="0"/>
              <a:t>:</a:t>
            </a:r>
          </a:p>
          <a:p>
            <a:pPr marL="0" indent="0" algn="ctr">
              <a:buNone/>
            </a:pPr>
            <a:r>
              <a:rPr lang="es-CO" sz="2800" dirty="0" smtClean="0"/>
              <a:t>Así </a:t>
            </a:r>
            <a:r>
              <a:rPr lang="es-CO" sz="2800" dirty="0"/>
              <a:t>que, hermanos, os ruego por las misericordias de Dios, que presentéis vuestros cuerpos en </a:t>
            </a:r>
            <a:r>
              <a:rPr lang="es-CO" sz="2800" b="1" dirty="0"/>
              <a:t>sacrificio vivo</a:t>
            </a:r>
            <a:r>
              <a:rPr lang="es-CO" sz="2800" dirty="0"/>
              <a:t>, </a:t>
            </a:r>
            <a:r>
              <a:rPr lang="es-CO" sz="2800" b="1" dirty="0"/>
              <a:t>santo, agradable a Dios, que es vuestro culto racional</a:t>
            </a:r>
            <a:r>
              <a:rPr lang="es-CO" sz="2800" dirty="0"/>
              <a:t>.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79757"/>
            <a:ext cx="4176463" cy="27674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3" y="116632"/>
            <a:ext cx="4032446" cy="1569660"/>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400" dirty="0"/>
              <a:t>La forma correcta de ofrendarnos a Dios: </a:t>
            </a:r>
            <a:endParaRPr lang="es-CO" sz="2400" dirty="0" smtClean="0"/>
          </a:p>
          <a:p>
            <a:pPr algn="ctr"/>
            <a:r>
              <a:rPr lang="es-CO" sz="2400" dirty="0" smtClean="0"/>
              <a:t>«Enoc anduvo </a:t>
            </a:r>
            <a:r>
              <a:rPr lang="es-CO" sz="2400" dirty="0"/>
              <a:t>con Dios». </a:t>
            </a:r>
            <a:endParaRPr lang="es-CO" sz="2400" dirty="0" smtClean="0"/>
          </a:p>
          <a:p>
            <a:pPr algn="ctr"/>
            <a:r>
              <a:rPr lang="es-CO" sz="2400" dirty="0" smtClean="0"/>
              <a:t>«</a:t>
            </a:r>
            <a:r>
              <a:rPr lang="es-CO" sz="2400" dirty="0"/>
              <a:t>con Dios caminó Noé.</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879757"/>
            <a:ext cx="3960440" cy="2760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221337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839</TotalTime>
  <Words>3849</Words>
  <Application>Microsoft Office PowerPoint</Application>
  <PresentationFormat>Presentación en pantalla (4:3)</PresentationFormat>
  <Paragraphs>136</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EL SACRIFICIO DE JEFTÉ</vt:lpstr>
      <vt:lpstr>¿Sacrificó Jefté literalmente a su hija? </vt:lpstr>
      <vt:lpstr>Leamos esta interesante historia:  Jueces 11:29-40</vt:lpstr>
      <vt:lpstr>Presentación de PowerPoint</vt:lpstr>
      <vt:lpstr>PARA RESPONDER ESTA PREGUNTA DE SI JEFTÉ CUMPLIÓ SU VOTO O NO, VAMOS A APOYARNOS EN EL COMENTARIO BA:</vt:lpstr>
      <vt:lpstr>Presentación de PowerPoint</vt:lpstr>
      <vt:lpstr>Presentación de PowerPoint</vt:lpstr>
      <vt:lpstr>Presentación de PowerPoint</vt:lpstr>
      <vt:lpstr>Presentación de PowerPoint</vt:lpstr>
      <vt:lpstr>¿Quién podía esperar Jefté que saliera de las puertas de su casa a recibirlo cuando volviese de la victoria si no su esposa, su hija, o algún esclavo? </vt:lpstr>
      <vt:lpstr>Presentación de PowerPoint</vt:lpstr>
      <vt:lpstr>El rey de Moab, sacrifica a su hijo primogénito al dios Quemos.</vt:lpstr>
      <vt:lpstr>Presentación de PowerPoint</vt:lpstr>
      <vt:lpstr>Presentación de PowerPoint</vt:lpstr>
      <vt:lpstr>Presentación de PowerPoint</vt:lpstr>
      <vt:lpstr>SI ES UN SER HUMANO,  el que saliere a recibirme ¡será consagrado exclusivamente al servicio del señor!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Jefté presento a su hija en sacrificio en la forma que Dios no le había pedido.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SACRIFICIO DE JEFTÉ</dc:title>
  <dc:creator>FAMILIA FIERRO CH</dc:creator>
  <cp:lastModifiedBy>TEMAS DE FE</cp:lastModifiedBy>
  <cp:revision>131</cp:revision>
  <dcterms:created xsi:type="dcterms:W3CDTF">2013-12-04T12:04:12Z</dcterms:created>
  <dcterms:modified xsi:type="dcterms:W3CDTF">2016-08-29T21:58:12Z</dcterms:modified>
</cp:coreProperties>
</file>